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90" r:id="rId4"/>
    <p:sldId id="297" r:id="rId5"/>
    <p:sldId id="296" r:id="rId6"/>
    <p:sldId id="292" r:id="rId7"/>
    <p:sldId id="260" r:id="rId8"/>
    <p:sldId id="299" r:id="rId9"/>
    <p:sldId id="262" r:id="rId10"/>
    <p:sldId id="263" r:id="rId11"/>
    <p:sldId id="264" r:id="rId12"/>
    <p:sldId id="291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4" r:id="rId21"/>
    <p:sldId id="276" r:id="rId22"/>
    <p:sldId id="278" r:id="rId23"/>
    <p:sldId id="280" r:id="rId24"/>
    <p:sldId id="281" r:id="rId25"/>
    <p:sldId id="283" r:id="rId26"/>
    <p:sldId id="284" r:id="rId27"/>
    <p:sldId id="286" r:id="rId28"/>
    <p:sldId id="287" r:id="rId29"/>
    <p:sldId id="289" r:id="rId30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804" y="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4" Type="http://schemas.openxmlformats.org/officeDocument/2006/relationships/image" Target="../media/image34.sv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2.svg"/><Relationship Id="rId5" Type="http://schemas.openxmlformats.org/officeDocument/2006/relationships/image" Target="../media/image10.png"/><Relationship Id="rId4" Type="http://schemas.openxmlformats.org/officeDocument/2006/relationships/image" Target="../media/image41.svg"/></Relationships>
</file>

<file path=ppt/diagrams/_rels/data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50.png"/><Relationship Id="rId7" Type="http://schemas.openxmlformats.org/officeDocument/2006/relationships/image" Target="../media/image19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5.sv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4" Type="http://schemas.openxmlformats.org/officeDocument/2006/relationships/image" Target="../media/image34.sv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2.svg"/><Relationship Id="rId5" Type="http://schemas.openxmlformats.org/officeDocument/2006/relationships/image" Target="../media/image10.png"/><Relationship Id="rId4" Type="http://schemas.openxmlformats.org/officeDocument/2006/relationships/image" Target="../media/image41.svg"/></Relationships>
</file>

<file path=ppt/diagrams/_rels/drawing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50.png"/><Relationship Id="rId7" Type="http://schemas.openxmlformats.org/officeDocument/2006/relationships/image" Target="../media/image19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726C33-C379-49D4-8CEF-73131B11FA02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A099E7A-2583-4572-801F-6C72D3A72F20}">
      <dgm:prSet/>
      <dgm:spPr/>
      <dgm:t>
        <a:bodyPr/>
        <a:lstStyle/>
        <a:p>
          <a:r>
            <a:rPr lang="en-US"/>
            <a:t>Problem Statement</a:t>
          </a:r>
          <a:endParaRPr lang="en-US" dirty="0"/>
        </a:p>
      </dgm:t>
    </dgm:pt>
    <dgm:pt modelId="{A15F678D-22AE-4ED5-9513-005315BDA32F}" type="parTrans" cxnId="{423574C7-9F8B-4576-B6FE-24F167EE2254}">
      <dgm:prSet/>
      <dgm:spPr/>
      <dgm:t>
        <a:bodyPr/>
        <a:lstStyle/>
        <a:p>
          <a:endParaRPr lang="en-US"/>
        </a:p>
      </dgm:t>
    </dgm:pt>
    <dgm:pt modelId="{CD16F4ED-D874-4330-87ED-53E7C8EAD670}" type="sibTrans" cxnId="{423574C7-9F8B-4576-B6FE-24F167EE2254}">
      <dgm:prSet/>
      <dgm:spPr/>
      <dgm:t>
        <a:bodyPr/>
        <a:lstStyle/>
        <a:p>
          <a:endParaRPr lang="en-US"/>
        </a:p>
      </dgm:t>
    </dgm:pt>
    <dgm:pt modelId="{380119E2-F6D2-4BA1-8097-88CF0C7FF89A}">
      <dgm:prSet/>
      <dgm:spPr/>
      <dgm:t>
        <a:bodyPr/>
        <a:lstStyle/>
        <a:p>
          <a:r>
            <a:rPr lang="en-US"/>
            <a:t>Original Work</a:t>
          </a:r>
          <a:endParaRPr lang="en-US" dirty="0"/>
        </a:p>
      </dgm:t>
    </dgm:pt>
    <dgm:pt modelId="{267557AA-AE3F-485E-8601-E7A51278E156}" type="parTrans" cxnId="{2C59EC4E-2F77-4DDC-97FE-FBF752620E18}">
      <dgm:prSet/>
      <dgm:spPr/>
      <dgm:t>
        <a:bodyPr/>
        <a:lstStyle/>
        <a:p>
          <a:endParaRPr lang="en-US"/>
        </a:p>
      </dgm:t>
    </dgm:pt>
    <dgm:pt modelId="{03BEAD1A-2755-4C06-989C-E62CEA41B73C}" type="sibTrans" cxnId="{2C59EC4E-2F77-4DDC-97FE-FBF752620E18}">
      <dgm:prSet/>
      <dgm:spPr/>
      <dgm:t>
        <a:bodyPr/>
        <a:lstStyle/>
        <a:p>
          <a:endParaRPr lang="en-US"/>
        </a:p>
      </dgm:t>
    </dgm:pt>
    <dgm:pt modelId="{D8E0F1F1-3CFE-4767-9179-D7DCCB34F001}">
      <dgm:prSet/>
      <dgm:spPr/>
      <dgm:t>
        <a:bodyPr/>
        <a:lstStyle/>
        <a:p>
          <a:r>
            <a:rPr lang="en-US"/>
            <a:t>ImageNet Dataset</a:t>
          </a:r>
        </a:p>
      </dgm:t>
    </dgm:pt>
    <dgm:pt modelId="{C1A495EC-A564-4009-80F6-E59DBEACA915}" type="parTrans" cxnId="{AB4FBC20-C8EC-4DFB-B2E5-4426FEB15A33}">
      <dgm:prSet/>
      <dgm:spPr/>
      <dgm:t>
        <a:bodyPr/>
        <a:lstStyle/>
        <a:p>
          <a:endParaRPr lang="en-US"/>
        </a:p>
      </dgm:t>
    </dgm:pt>
    <dgm:pt modelId="{6273959D-7E11-4A3B-B25B-79564911EE97}" type="sibTrans" cxnId="{AB4FBC20-C8EC-4DFB-B2E5-4426FEB15A33}">
      <dgm:prSet/>
      <dgm:spPr/>
      <dgm:t>
        <a:bodyPr/>
        <a:lstStyle/>
        <a:p>
          <a:endParaRPr lang="en-US"/>
        </a:p>
      </dgm:t>
    </dgm:pt>
    <dgm:pt modelId="{068E8FA7-4AA5-4612-A8FA-9D698637110C}">
      <dgm:prSet custT="1"/>
      <dgm:spPr/>
      <dgm:t>
        <a:bodyPr/>
        <a:lstStyle/>
        <a:p>
          <a:r>
            <a:rPr lang="en-US" sz="1400"/>
            <a:t>ImageNet creation pipeline</a:t>
          </a:r>
          <a:endParaRPr lang="en-US" sz="1400" dirty="0"/>
        </a:p>
      </dgm:t>
    </dgm:pt>
    <dgm:pt modelId="{28D7D6BE-792E-4F4E-8296-F60081AE0E0B}" type="parTrans" cxnId="{47ADC1A1-24AF-4390-AAE6-0E431B8EFDB2}">
      <dgm:prSet/>
      <dgm:spPr/>
      <dgm:t>
        <a:bodyPr/>
        <a:lstStyle/>
        <a:p>
          <a:endParaRPr lang="en-US"/>
        </a:p>
      </dgm:t>
    </dgm:pt>
    <dgm:pt modelId="{5859C8ED-D25E-4DA2-B4F5-013176A7C6C5}" type="sibTrans" cxnId="{47ADC1A1-24AF-4390-AAE6-0E431B8EFDB2}">
      <dgm:prSet/>
      <dgm:spPr/>
      <dgm:t>
        <a:bodyPr/>
        <a:lstStyle/>
        <a:p>
          <a:endParaRPr lang="en-US"/>
        </a:p>
      </dgm:t>
    </dgm:pt>
    <dgm:pt modelId="{7555FB4A-4BEA-494D-8C64-807992823C39}">
      <dgm:prSet custT="1"/>
      <dgm:spPr/>
      <dgm:t>
        <a:bodyPr/>
        <a:lstStyle/>
        <a:p>
          <a:r>
            <a:rPr lang="en-US" sz="1400"/>
            <a:t>Revisiting ImageNet Labels</a:t>
          </a:r>
          <a:endParaRPr lang="en-US" sz="1400" dirty="0"/>
        </a:p>
      </dgm:t>
    </dgm:pt>
    <dgm:pt modelId="{A7D4F607-64DA-43A9-84DF-D52BB0711678}" type="parTrans" cxnId="{91A939F8-79D8-4BFC-A661-32BBB5E95C52}">
      <dgm:prSet/>
      <dgm:spPr/>
      <dgm:t>
        <a:bodyPr/>
        <a:lstStyle/>
        <a:p>
          <a:endParaRPr lang="en-US"/>
        </a:p>
      </dgm:t>
    </dgm:pt>
    <dgm:pt modelId="{1C4101EF-A58F-433A-9ED8-962296B9340A}" type="sibTrans" cxnId="{91A939F8-79D8-4BFC-A661-32BBB5E95C52}">
      <dgm:prSet/>
      <dgm:spPr/>
      <dgm:t>
        <a:bodyPr/>
        <a:lstStyle/>
        <a:p>
          <a:endParaRPr lang="en-US"/>
        </a:p>
      </dgm:t>
    </dgm:pt>
    <dgm:pt modelId="{D9A98390-845A-4427-BA01-BC389126D0B2}">
      <dgm:prSet/>
      <dgm:spPr/>
      <dgm:t>
        <a:bodyPr/>
        <a:lstStyle/>
        <a:p>
          <a:r>
            <a:rPr lang="en-US"/>
            <a:t>Proposed Work</a:t>
          </a:r>
        </a:p>
      </dgm:t>
    </dgm:pt>
    <dgm:pt modelId="{3557CED3-FA29-4FDE-B75C-A55A87D39C18}" type="parTrans" cxnId="{80C9B6BC-A762-4D35-8FC3-56021AA96E20}">
      <dgm:prSet/>
      <dgm:spPr/>
      <dgm:t>
        <a:bodyPr/>
        <a:lstStyle/>
        <a:p>
          <a:endParaRPr lang="en-US"/>
        </a:p>
      </dgm:t>
    </dgm:pt>
    <dgm:pt modelId="{E71CF31C-D9B3-40DE-8CC6-2C527727D104}" type="sibTrans" cxnId="{80C9B6BC-A762-4D35-8FC3-56021AA96E20}">
      <dgm:prSet/>
      <dgm:spPr/>
      <dgm:t>
        <a:bodyPr/>
        <a:lstStyle/>
        <a:p>
          <a:endParaRPr lang="en-US"/>
        </a:p>
      </dgm:t>
    </dgm:pt>
    <dgm:pt modelId="{48814924-3388-4363-A3FA-C39EAE29A0FE}">
      <dgm:prSet/>
      <dgm:spPr/>
      <dgm:t>
        <a:bodyPr/>
        <a:lstStyle/>
        <a:p>
          <a:r>
            <a:rPr lang="en-US"/>
            <a:t>Framework – From Label Validation to Image Classification</a:t>
          </a:r>
          <a:endParaRPr lang="en-US" dirty="0"/>
        </a:p>
      </dgm:t>
    </dgm:pt>
    <dgm:pt modelId="{E1EF255B-AF20-4886-96A7-5479FE3629F8}" type="parTrans" cxnId="{70CB95F6-DEC6-4C1A-8B7E-E02291A95B94}">
      <dgm:prSet/>
      <dgm:spPr/>
      <dgm:t>
        <a:bodyPr/>
        <a:lstStyle/>
        <a:p>
          <a:endParaRPr lang="en-US"/>
        </a:p>
      </dgm:t>
    </dgm:pt>
    <dgm:pt modelId="{6733352D-0F2D-4C2D-B70E-AF6C9215117A}" type="sibTrans" cxnId="{70CB95F6-DEC6-4C1A-8B7E-E02291A95B94}">
      <dgm:prSet/>
      <dgm:spPr/>
      <dgm:t>
        <a:bodyPr/>
        <a:lstStyle/>
        <a:p>
          <a:endParaRPr lang="en-US"/>
        </a:p>
      </dgm:t>
    </dgm:pt>
    <dgm:pt modelId="{64A277D0-9EA8-455F-91C1-C46DE568795A}">
      <dgm:prSet custT="1"/>
      <dgm:spPr/>
      <dgm:t>
        <a:bodyPr/>
        <a:lstStyle/>
        <a:p>
          <a:r>
            <a:rPr lang="en-US" sz="1400"/>
            <a:t>Obtaining Candidate Labels</a:t>
          </a:r>
          <a:endParaRPr lang="en-US" sz="1400" dirty="0"/>
        </a:p>
      </dgm:t>
    </dgm:pt>
    <dgm:pt modelId="{A80D43AB-9380-4CFC-8253-EB6D415A6235}" type="parTrans" cxnId="{D4848565-9DC2-4FE6-A82D-52E3AD31A024}">
      <dgm:prSet/>
      <dgm:spPr/>
      <dgm:t>
        <a:bodyPr/>
        <a:lstStyle/>
        <a:p>
          <a:endParaRPr lang="en-US"/>
        </a:p>
      </dgm:t>
    </dgm:pt>
    <dgm:pt modelId="{448BD0D8-802B-45AA-88CE-54EA06E178A9}" type="sibTrans" cxnId="{D4848565-9DC2-4FE6-A82D-52E3AD31A024}">
      <dgm:prSet/>
      <dgm:spPr/>
      <dgm:t>
        <a:bodyPr/>
        <a:lstStyle/>
        <a:p>
          <a:endParaRPr lang="en-US"/>
        </a:p>
      </dgm:t>
    </dgm:pt>
    <dgm:pt modelId="{0D7B6B6E-3C29-45E2-8D05-6D07AF8AABBE}">
      <dgm:prSet custT="1"/>
      <dgm:spPr/>
      <dgm:t>
        <a:bodyPr/>
        <a:lstStyle/>
        <a:p>
          <a:r>
            <a:rPr lang="en-US" sz="1400"/>
            <a:t>Image Classification via CLASSIFY task</a:t>
          </a:r>
          <a:endParaRPr lang="en-US" sz="1400" dirty="0"/>
        </a:p>
      </dgm:t>
    </dgm:pt>
    <dgm:pt modelId="{3D3BA87F-D56B-4BCE-8F7E-6EDBCD4B4DF9}" type="parTrans" cxnId="{C9F86C72-85C5-4313-9D1C-F03700CD6E49}">
      <dgm:prSet/>
      <dgm:spPr/>
      <dgm:t>
        <a:bodyPr/>
        <a:lstStyle/>
        <a:p>
          <a:endParaRPr lang="en-US"/>
        </a:p>
      </dgm:t>
    </dgm:pt>
    <dgm:pt modelId="{77F5E813-319D-45B2-8519-E3C42D180F91}" type="sibTrans" cxnId="{C9F86C72-85C5-4313-9D1C-F03700CD6E49}">
      <dgm:prSet/>
      <dgm:spPr/>
      <dgm:t>
        <a:bodyPr/>
        <a:lstStyle/>
        <a:p>
          <a:endParaRPr lang="en-US"/>
        </a:p>
      </dgm:t>
    </dgm:pt>
    <dgm:pt modelId="{3A06B36E-E8AE-4B0A-9228-2D03EE37AF98}">
      <dgm:prSet/>
      <dgm:spPr/>
      <dgm:t>
        <a:bodyPr/>
        <a:lstStyle/>
        <a:p>
          <a:r>
            <a:rPr lang="en-US"/>
            <a:t>Quantifying benchmark-task alignment of ImageNet</a:t>
          </a:r>
        </a:p>
      </dgm:t>
    </dgm:pt>
    <dgm:pt modelId="{74E94D3F-F84B-442F-994C-89E9DB456AD0}" type="parTrans" cxnId="{408A97FC-CFB8-4994-89F6-756D20301BED}">
      <dgm:prSet/>
      <dgm:spPr/>
      <dgm:t>
        <a:bodyPr/>
        <a:lstStyle/>
        <a:p>
          <a:endParaRPr lang="en-US"/>
        </a:p>
      </dgm:t>
    </dgm:pt>
    <dgm:pt modelId="{FFC97DA7-EF16-4895-8FEC-7DD69B1F12CB}" type="sibTrans" cxnId="{408A97FC-CFB8-4994-89F6-756D20301BED}">
      <dgm:prSet/>
      <dgm:spPr/>
      <dgm:t>
        <a:bodyPr/>
        <a:lstStyle/>
        <a:p>
          <a:endParaRPr lang="en-US"/>
        </a:p>
      </dgm:t>
    </dgm:pt>
    <dgm:pt modelId="{A8AE79F5-6A17-4F70-84E6-A7C64B285246}">
      <dgm:prSet custT="1"/>
      <dgm:spPr/>
      <dgm:t>
        <a:bodyPr/>
        <a:lstStyle/>
        <a:p>
          <a:r>
            <a:rPr lang="en-US" sz="1400"/>
            <a:t>Multi-object images</a:t>
          </a:r>
        </a:p>
      </dgm:t>
    </dgm:pt>
    <dgm:pt modelId="{4C794738-1519-40A8-A958-160CA679C454}" type="parTrans" cxnId="{7B9E1C57-3A34-481A-BCFE-BFFBBC210DB5}">
      <dgm:prSet/>
      <dgm:spPr/>
      <dgm:t>
        <a:bodyPr/>
        <a:lstStyle/>
        <a:p>
          <a:endParaRPr lang="en-US"/>
        </a:p>
      </dgm:t>
    </dgm:pt>
    <dgm:pt modelId="{7DAEBD62-A378-4D44-8A6A-47D95713F7F9}" type="sibTrans" cxnId="{7B9E1C57-3A34-481A-BCFE-BFFBBC210DB5}">
      <dgm:prSet/>
      <dgm:spPr/>
      <dgm:t>
        <a:bodyPr/>
        <a:lstStyle/>
        <a:p>
          <a:endParaRPr lang="en-US"/>
        </a:p>
      </dgm:t>
    </dgm:pt>
    <dgm:pt modelId="{2181EBC9-3125-4E10-BA2E-3F6052C8385D}">
      <dgm:prSet custT="1"/>
      <dgm:spPr/>
      <dgm:t>
        <a:bodyPr/>
        <a:lstStyle/>
        <a:p>
          <a:r>
            <a:rPr lang="en-US" sz="1400"/>
            <a:t>Bias in label validation</a:t>
          </a:r>
          <a:endParaRPr lang="en-US" sz="1400" dirty="0"/>
        </a:p>
      </dgm:t>
    </dgm:pt>
    <dgm:pt modelId="{B46AAA88-2899-465D-9D92-B71442F9D2C0}" type="parTrans" cxnId="{5DE846F4-F382-4AC0-B9D8-2B1DD90B332B}">
      <dgm:prSet/>
      <dgm:spPr/>
      <dgm:t>
        <a:bodyPr/>
        <a:lstStyle/>
        <a:p>
          <a:endParaRPr lang="en-US"/>
        </a:p>
      </dgm:t>
    </dgm:pt>
    <dgm:pt modelId="{0BDEB624-2778-45AA-A51B-3D644EB51119}" type="sibTrans" cxnId="{5DE846F4-F382-4AC0-B9D8-2B1DD90B332B}">
      <dgm:prSet/>
      <dgm:spPr/>
      <dgm:t>
        <a:bodyPr/>
        <a:lstStyle/>
        <a:p>
          <a:endParaRPr lang="en-US"/>
        </a:p>
      </dgm:t>
    </dgm:pt>
    <dgm:pt modelId="{2087AC7C-D832-4490-B933-0107EA6F653E}">
      <dgm:prSet/>
      <dgm:spPr/>
      <dgm:t>
        <a:bodyPr/>
        <a:lstStyle/>
        <a:p>
          <a:r>
            <a:rPr lang="en-US"/>
            <a:t>Model Evaluation</a:t>
          </a:r>
        </a:p>
      </dgm:t>
    </dgm:pt>
    <dgm:pt modelId="{E7B2B9D0-8110-43D6-A3DA-FFBA3E3C4414}" type="parTrans" cxnId="{601E32C6-A763-434C-9D7D-351F4BBA2A58}">
      <dgm:prSet/>
      <dgm:spPr/>
      <dgm:t>
        <a:bodyPr/>
        <a:lstStyle/>
        <a:p>
          <a:endParaRPr lang="en-US"/>
        </a:p>
      </dgm:t>
    </dgm:pt>
    <dgm:pt modelId="{D3DEDD83-223E-4965-8B2B-78C46D7BD515}" type="sibTrans" cxnId="{601E32C6-A763-434C-9D7D-351F4BBA2A58}">
      <dgm:prSet/>
      <dgm:spPr/>
      <dgm:t>
        <a:bodyPr/>
        <a:lstStyle/>
        <a:p>
          <a:endParaRPr lang="en-US"/>
        </a:p>
      </dgm:t>
    </dgm:pt>
    <dgm:pt modelId="{5C050202-66D1-40C5-9B86-3036DB2EC2A5}" type="pres">
      <dgm:prSet presAssocID="{06726C33-C379-49D4-8CEF-73131B11FA02}" presName="Name0" presStyleCnt="0">
        <dgm:presLayoutVars>
          <dgm:dir/>
          <dgm:animLvl val="lvl"/>
          <dgm:resizeHandles val="exact"/>
        </dgm:presLayoutVars>
      </dgm:prSet>
      <dgm:spPr/>
    </dgm:pt>
    <dgm:pt modelId="{9A7FA3DF-19EB-4084-A8EA-03F822370250}" type="pres">
      <dgm:prSet presAssocID="{0A099E7A-2583-4572-801F-6C72D3A72F20}" presName="linNode" presStyleCnt="0"/>
      <dgm:spPr/>
    </dgm:pt>
    <dgm:pt modelId="{019055CB-65EF-4A47-B920-6B3EF0A304E5}" type="pres">
      <dgm:prSet presAssocID="{0A099E7A-2583-4572-801F-6C72D3A72F20}" presName="parentText" presStyleLbl="node1" presStyleIdx="0" presStyleCnt="7">
        <dgm:presLayoutVars>
          <dgm:chMax val="1"/>
          <dgm:bulletEnabled val="1"/>
        </dgm:presLayoutVars>
      </dgm:prSet>
      <dgm:spPr/>
    </dgm:pt>
    <dgm:pt modelId="{FCF27E83-62FB-4895-94C2-BBCB28F08E14}" type="pres">
      <dgm:prSet presAssocID="{CD16F4ED-D874-4330-87ED-53E7C8EAD670}" presName="sp" presStyleCnt="0"/>
      <dgm:spPr/>
    </dgm:pt>
    <dgm:pt modelId="{18881334-03C6-4DA0-8376-06A47DC0EBAC}" type="pres">
      <dgm:prSet presAssocID="{380119E2-F6D2-4BA1-8097-88CF0C7FF89A}" presName="linNode" presStyleCnt="0"/>
      <dgm:spPr/>
    </dgm:pt>
    <dgm:pt modelId="{9CC1FAC6-91A0-4E17-BB9F-A8A4FBD1C123}" type="pres">
      <dgm:prSet presAssocID="{380119E2-F6D2-4BA1-8097-88CF0C7FF89A}" presName="parentText" presStyleLbl="node1" presStyleIdx="1" presStyleCnt="7">
        <dgm:presLayoutVars>
          <dgm:chMax val="1"/>
          <dgm:bulletEnabled val="1"/>
        </dgm:presLayoutVars>
      </dgm:prSet>
      <dgm:spPr/>
    </dgm:pt>
    <dgm:pt modelId="{7E5C7B33-9347-440B-8EDF-4B8DA048AFA9}" type="pres">
      <dgm:prSet presAssocID="{03BEAD1A-2755-4C06-989C-E62CEA41B73C}" presName="sp" presStyleCnt="0"/>
      <dgm:spPr/>
    </dgm:pt>
    <dgm:pt modelId="{380A7E40-4460-4A62-A890-3EAB907BB004}" type="pres">
      <dgm:prSet presAssocID="{D8E0F1F1-3CFE-4767-9179-D7DCCB34F001}" presName="linNode" presStyleCnt="0"/>
      <dgm:spPr/>
    </dgm:pt>
    <dgm:pt modelId="{3E8C3EA1-7DF1-4E57-959A-7442C2FF3308}" type="pres">
      <dgm:prSet presAssocID="{D8E0F1F1-3CFE-4767-9179-D7DCCB34F001}" presName="parentText" presStyleLbl="node1" presStyleIdx="2" presStyleCnt="7">
        <dgm:presLayoutVars>
          <dgm:chMax val="1"/>
          <dgm:bulletEnabled val="1"/>
        </dgm:presLayoutVars>
      </dgm:prSet>
      <dgm:spPr/>
    </dgm:pt>
    <dgm:pt modelId="{784C50E0-8B91-4E04-B503-36B800B1A530}" type="pres">
      <dgm:prSet presAssocID="{D8E0F1F1-3CFE-4767-9179-D7DCCB34F001}" presName="descendantText" presStyleLbl="alignAccFollowNode1" presStyleIdx="0" presStyleCnt="3">
        <dgm:presLayoutVars>
          <dgm:bulletEnabled val="1"/>
        </dgm:presLayoutVars>
      </dgm:prSet>
      <dgm:spPr/>
    </dgm:pt>
    <dgm:pt modelId="{E535845C-4CCF-4DF0-A118-328918F602A5}" type="pres">
      <dgm:prSet presAssocID="{6273959D-7E11-4A3B-B25B-79564911EE97}" presName="sp" presStyleCnt="0"/>
      <dgm:spPr/>
    </dgm:pt>
    <dgm:pt modelId="{9243E1E4-4C70-46A6-8036-F36076CBC389}" type="pres">
      <dgm:prSet presAssocID="{D9A98390-845A-4427-BA01-BC389126D0B2}" presName="linNode" presStyleCnt="0"/>
      <dgm:spPr/>
    </dgm:pt>
    <dgm:pt modelId="{3315407C-0016-4583-8DB0-7FEC80D61C70}" type="pres">
      <dgm:prSet presAssocID="{D9A98390-845A-4427-BA01-BC389126D0B2}" presName="parentText" presStyleLbl="node1" presStyleIdx="3" presStyleCnt="7">
        <dgm:presLayoutVars>
          <dgm:chMax val="1"/>
          <dgm:bulletEnabled val="1"/>
        </dgm:presLayoutVars>
      </dgm:prSet>
      <dgm:spPr/>
    </dgm:pt>
    <dgm:pt modelId="{3DABBC97-312D-4300-A0E3-5EBE821DCE82}" type="pres">
      <dgm:prSet presAssocID="{E71CF31C-D9B3-40DE-8CC6-2C527727D104}" presName="sp" presStyleCnt="0"/>
      <dgm:spPr/>
    </dgm:pt>
    <dgm:pt modelId="{EF925FAD-67CC-4F0F-99F3-5B993EFD5574}" type="pres">
      <dgm:prSet presAssocID="{48814924-3388-4363-A3FA-C39EAE29A0FE}" presName="linNode" presStyleCnt="0"/>
      <dgm:spPr/>
    </dgm:pt>
    <dgm:pt modelId="{8C592739-32E6-4E6B-81BA-E18DA81407BD}" type="pres">
      <dgm:prSet presAssocID="{48814924-3388-4363-A3FA-C39EAE29A0FE}" presName="parentText" presStyleLbl="node1" presStyleIdx="4" presStyleCnt="7">
        <dgm:presLayoutVars>
          <dgm:chMax val="1"/>
          <dgm:bulletEnabled val="1"/>
        </dgm:presLayoutVars>
      </dgm:prSet>
      <dgm:spPr/>
    </dgm:pt>
    <dgm:pt modelId="{5A673172-AB23-4E98-B9B0-7F068B42ACC2}" type="pres">
      <dgm:prSet presAssocID="{48814924-3388-4363-A3FA-C39EAE29A0FE}" presName="descendantText" presStyleLbl="alignAccFollowNode1" presStyleIdx="1" presStyleCnt="3">
        <dgm:presLayoutVars>
          <dgm:bulletEnabled val="1"/>
        </dgm:presLayoutVars>
      </dgm:prSet>
      <dgm:spPr/>
    </dgm:pt>
    <dgm:pt modelId="{DF3D1E4B-100E-4B84-9F2E-904D227D0E42}" type="pres">
      <dgm:prSet presAssocID="{6733352D-0F2D-4C2D-B70E-AF6C9215117A}" presName="sp" presStyleCnt="0"/>
      <dgm:spPr/>
    </dgm:pt>
    <dgm:pt modelId="{D98A480C-1C85-49DD-A95A-74E05076F6A8}" type="pres">
      <dgm:prSet presAssocID="{3A06B36E-E8AE-4B0A-9228-2D03EE37AF98}" presName="linNode" presStyleCnt="0"/>
      <dgm:spPr/>
    </dgm:pt>
    <dgm:pt modelId="{7E86CD01-42D2-42E0-858F-D0AA3FEF99AF}" type="pres">
      <dgm:prSet presAssocID="{3A06B36E-E8AE-4B0A-9228-2D03EE37AF98}" presName="parentText" presStyleLbl="node1" presStyleIdx="5" presStyleCnt="7">
        <dgm:presLayoutVars>
          <dgm:chMax val="1"/>
          <dgm:bulletEnabled val="1"/>
        </dgm:presLayoutVars>
      </dgm:prSet>
      <dgm:spPr/>
    </dgm:pt>
    <dgm:pt modelId="{709C4962-7D67-483B-B687-995DE3D5F9BE}" type="pres">
      <dgm:prSet presAssocID="{3A06B36E-E8AE-4B0A-9228-2D03EE37AF98}" presName="descendantText" presStyleLbl="alignAccFollowNode1" presStyleIdx="2" presStyleCnt="3">
        <dgm:presLayoutVars>
          <dgm:bulletEnabled val="1"/>
        </dgm:presLayoutVars>
      </dgm:prSet>
      <dgm:spPr/>
    </dgm:pt>
    <dgm:pt modelId="{16C348CE-2271-4E0D-9BF3-5273132455B7}" type="pres">
      <dgm:prSet presAssocID="{FFC97DA7-EF16-4895-8FEC-7DD69B1F12CB}" presName="sp" presStyleCnt="0"/>
      <dgm:spPr/>
    </dgm:pt>
    <dgm:pt modelId="{96577EC6-310D-4418-9745-4CBB3AEA2248}" type="pres">
      <dgm:prSet presAssocID="{2087AC7C-D832-4490-B933-0107EA6F653E}" presName="linNode" presStyleCnt="0"/>
      <dgm:spPr/>
    </dgm:pt>
    <dgm:pt modelId="{D7CB700E-4EAF-4D70-AF2F-C3B177968F9B}" type="pres">
      <dgm:prSet presAssocID="{2087AC7C-D832-4490-B933-0107EA6F653E}" presName="parentText" presStyleLbl="node1" presStyleIdx="6" presStyleCnt="7">
        <dgm:presLayoutVars>
          <dgm:chMax val="1"/>
          <dgm:bulletEnabled val="1"/>
        </dgm:presLayoutVars>
      </dgm:prSet>
      <dgm:spPr/>
    </dgm:pt>
  </dgm:ptLst>
  <dgm:cxnLst>
    <dgm:cxn modelId="{AB4FBC20-C8EC-4DFB-B2E5-4426FEB15A33}" srcId="{06726C33-C379-49D4-8CEF-73131B11FA02}" destId="{D8E0F1F1-3CFE-4767-9179-D7DCCB34F001}" srcOrd="2" destOrd="0" parTransId="{C1A495EC-A564-4009-80F6-E59DBEACA915}" sibTransId="{6273959D-7E11-4A3B-B25B-79564911EE97}"/>
    <dgm:cxn modelId="{06E0D321-35A8-4C8D-A7EC-C6EE9479D869}" type="presOf" srcId="{64A277D0-9EA8-455F-91C1-C46DE568795A}" destId="{5A673172-AB23-4E98-B9B0-7F068B42ACC2}" srcOrd="0" destOrd="0" presId="urn:microsoft.com/office/officeart/2005/8/layout/vList5"/>
    <dgm:cxn modelId="{3327283E-4020-4966-9013-735C56CBD00C}" type="presOf" srcId="{2181EBC9-3125-4E10-BA2E-3F6052C8385D}" destId="{709C4962-7D67-483B-B687-995DE3D5F9BE}" srcOrd="0" destOrd="1" presId="urn:microsoft.com/office/officeart/2005/8/layout/vList5"/>
    <dgm:cxn modelId="{1BD2E340-8539-4BE6-84EB-0ECC507B8248}" type="presOf" srcId="{380119E2-F6D2-4BA1-8097-88CF0C7FF89A}" destId="{9CC1FAC6-91A0-4E17-BB9F-A8A4FBD1C123}" srcOrd="0" destOrd="0" presId="urn:microsoft.com/office/officeart/2005/8/layout/vList5"/>
    <dgm:cxn modelId="{53619F5E-D84E-47DB-8DAF-108EF1186C7B}" type="presOf" srcId="{48814924-3388-4363-A3FA-C39EAE29A0FE}" destId="{8C592739-32E6-4E6B-81BA-E18DA81407BD}" srcOrd="0" destOrd="0" presId="urn:microsoft.com/office/officeart/2005/8/layout/vList5"/>
    <dgm:cxn modelId="{672DDB5F-4918-4AAD-A233-3EBAFB1B414F}" type="presOf" srcId="{2087AC7C-D832-4490-B933-0107EA6F653E}" destId="{D7CB700E-4EAF-4D70-AF2F-C3B177968F9B}" srcOrd="0" destOrd="0" presId="urn:microsoft.com/office/officeart/2005/8/layout/vList5"/>
    <dgm:cxn modelId="{D4848565-9DC2-4FE6-A82D-52E3AD31A024}" srcId="{48814924-3388-4363-A3FA-C39EAE29A0FE}" destId="{64A277D0-9EA8-455F-91C1-C46DE568795A}" srcOrd="0" destOrd="0" parTransId="{A80D43AB-9380-4CFC-8253-EB6D415A6235}" sibTransId="{448BD0D8-802B-45AA-88CE-54EA06E178A9}"/>
    <dgm:cxn modelId="{2C59EC4E-2F77-4DDC-97FE-FBF752620E18}" srcId="{06726C33-C379-49D4-8CEF-73131B11FA02}" destId="{380119E2-F6D2-4BA1-8097-88CF0C7FF89A}" srcOrd="1" destOrd="0" parTransId="{267557AA-AE3F-485E-8601-E7A51278E156}" sibTransId="{03BEAD1A-2755-4C06-989C-E62CEA41B73C}"/>
    <dgm:cxn modelId="{C9F86C72-85C5-4313-9D1C-F03700CD6E49}" srcId="{48814924-3388-4363-A3FA-C39EAE29A0FE}" destId="{0D7B6B6E-3C29-45E2-8D05-6D07AF8AABBE}" srcOrd="1" destOrd="0" parTransId="{3D3BA87F-D56B-4BCE-8F7E-6EDBCD4B4DF9}" sibTransId="{77F5E813-319D-45B2-8519-E3C42D180F91}"/>
    <dgm:cxn modelId="{04467953-F354-4134-8D62-5631D6BE769C}" type="presOf" srcId="{D9A98390-845A-4427-BA01-BC389126D0B2}" destId="{3315407C-0016-4583-8DB0-7FEC80D61C70}" srcOrd="0" destOrd="0" presId="urn:microsoft.com/office/officeart/2005/8/layout/vList5"/>
    <dgm:cxn modelId="{7B9E1C57-3A34-481A-BCFE-BFFBBC210DB5}" srcId="{3A06B36E-E8AE-4B0A-9228-2D03EE37AF98}" destId="{A8AE79F5-6A17-4F70-84E6-A7C64B285246}" srcOrd="0" destOrd="0" parTransId="{4C794738-1519-40A8-A958-160CA679C454}" sibTransId="{7DAEBD62-A378-4D44-8A6A-47D95713F7F9}"/>
    <dgm:cxn modelId="{8F08098A-9668-4A2B-8A53-385511E8C0B4}" type="presOf" srcId="{A8AE79F5-6A17-4F70-84E6-A7C64B285246}" destId="{709C4962-7D67-483B-B687-995DE3D5F9BE}" srcOrd="0" destOrd="0" presId="urn:microsoft.com/office/officeart/2005/8/layout/vList5"/>
    <dgm:cxn modelId="{4DEB9E8D-1E89-465E-823A-A1E237BD43AA}" type="presOf" srcId="{7555FB4A-4BEA-494D-8C64-807992823C39}" destId="{784C50E0-8B91-4E04-B503-36B800B1A530}" srcOrd="0" destOrd="1" presId="urn:microsoft.com/office/officeart/2005/8/layout/vList5"/>
    <dgm:cxn modelId="{47ADC1A1-24AF-4390-AAE6-0E431B8EFDB2}" srcId="{D8E0F1F1-3CFE-4767-9179-D7DCCB34F001}" destId="{068E8FA7-4AA5-4612-A8FA-9D698637110C}" srcOrd="0" destOrd="0" parTransId="{28D7D6BE-792E-4F4E-8296-F60081AE0E0B}" sibTransId="{5859C8ED-D25E-4DA2-B4F5-013176A7C6C5}"/>
    <dgm:cxn modelId="{42EB03AF-8D11-43E3-BC35-5439EA972CDE}" type="presOf" srcId="{068E8FA7-4AA5-4612-A8FA-9D698637110C}" destId="{784C50E0-8B91-4E04-B503-36B800B1A530}" srcOrd="0" destOrd="0" presId="urn:microsoft.com/office/officeart/2005/8/layout/vList5"/>
    <dgm:cxn modelId="{170040B7-262E-4900-89CF-D5C8816B27F8}" type="presOf" srcId="{06726C33-C379-49D4-8CEF-73131B11FA02}" destId="{5C050202-66D1-40C5-9B86-3036DB2EC2A5}" srcOrd="0" destOrd="0" presId="urn:microsoft.com/office/officeart/2005/8/layout/vList5"/>
    <dgm:cxn modelId="{80C9B6BC-A762-4D35-8FC3-56021AA96E20}" srcId="{06726C33-C379-49D4-8CEF-73131B11FA02}" destId="{D9A98390-845A-4427-BA01-BC389126D0B2}" srcOrd="3" destOrd="0" parTransId="{3557CED3-FA29-4FDE-B75C-A55A87D39C18}" sibTransId="{E71CF31C-D9B3-40DE-8CC6-2C527727D104}"/>
    <dgm:cxn modelId="{601E32C6-A763-434C-9D7D-351F4BBA2A58}" srcId="{06726C33-C379-49D4-8CEF-73131B11FA02}" destId="{2087AC7C-D832-4490-B933-0107EA6F653E}" srcOrd="6" destOrd="0" parTransId="{E7B2B9D0-8110-43D6-A3DA-FFBA3E3C4414}" sibTransId="{D3DEDD83-223E-4965-8B2B-78C46D7BD515}"/>
    <dgm:cxn modelId="{423574C7-9F8B-4576-B6FE-24F167EE2254}" srcId="{06726C33-C379-49D4-8CEF-73131B11FA02}" destId="{0A099E7A-2583-4572-801F-6C72D3A72F20}" srcOrd="0" destOrd="0" parTransId="{A15F678D-22AE-4ED5-9513-005315BDA32F}" sibTransId="{CD16F4ED-D874-4330-87ED-53E7C8EAD670}"/>
    <dgm:cxn modelId="{4B9491CA-2420-443F-87F7-C362CE5A3C8B}" type="presOf" srcId="{0A099E7A-2583-4572-801F-6C72D3A72F20}" destId="{019055CB-65EF-4A47-B920-6B3EF0A304E5}" srcOrd="0" destOrd="0" presId="urn:microsoft.com/office/officeart/2005/8/layout/vList5"/>
    <dgm:cxn modelId="{C39B65D6-1381-4CDE-AC06-C8AD14A9E2A7}" type="presOf" srcId="{0D7B6B6E-3C29-45E2-8D05-6D07AF8AABBE}" destId="{5A673172-AB23-4E98-B9B0-7F068B42ACC2}" srcOrd="0" destOrd="1" presId="urn:microsoft.com/office/officeart/2005/8/layout/vList5"/>
    <dgm:cxn modelId="{5DE846F4-F382-4AC0-B9D8-2B1DD90B332B}" srcId="{3A06B36E-E8AE-4B0A-9228-2D03EE37AF98}" destId="{2181EBC9-3125-4E10-BA2E-3F6052C8385D}" srcOrd="1" destOrd="0" parTransId="{B46AAA88-2899-465D-9D92-B71442F9D2C0}" sibTransId="{0BDEB624-2778-45AA-A51B-3D644EB51119}"/>
    <dgm:cxn modelId="{31AE8EF6-06AE-4479-ACA1-049E9E1D30F3}" type="presOf" srcId="{D8E0F1F1-3CFE-4767-9179-D7DCCB34F001}" destId="{3E8C3EA1-7DF1-4E57-959A-7442C2FF3308}" srcOrd="0" destOrd="0" presId="urn:microsoft.com/office/officeart/2005/8/layout/vList5"/>
    <dgm:cxn modelId="{70CB95F6-DEC6-4C1A-8B7E-E02291A95B94}" srcId="{06726C33-C379-49D4-8CEF-73131B11FA02}" destId="{48814924-3388-4363-A3FA-C39EAE29A0FE}" srcOrd="4" destOrd="0" parTransId="{E1EF255B-AF20-4886-96A7-5479FE3629F8}" sibTransId="{6733352D-0F2D-4C2D-B70E-AF6C9215117A}"/>
    <dgm:cxn modelId="{91A939F8-79D8-4BFC-A661-32BBB5E95C52}" srcId="{D8E0F1F1-3CFE-4767-9179-D7DCCB34F001}" destId="{7555FB4A-4BEA-494D-8C64-807992823C39}" srcOrd="1" destOrd="0" parTransId="{A7D4F607-64DA-43A9-84DF-D52BB0711678}" sibTransId="{1C4101EF-A58F-433A-9ED8-962296B9340A}"/>
    <dgm:cxn modelId="{408A97FC-CFB8-4994-89F6-756D20301BED}" srcId="{06726C33-C379-49D4-8CEF-73131B11FA02}" destId="{3A06B36E-E8AE-4B0A-9228-2D03EE37AF98}" srcOrd="5" destOrd="0" parTransId="{74E94D3F-F84B-442F-994C-89E9DB456AD0}" sibTransId="{FFC97DA7-EF16-4895-8FEC-7DD69B1F12CB}"/>
    <dgm:cxn modelId="{630EE8FD-2F2C-4C35-9A2B-84A6B1C16ECF}" type="presOf" srcId="{3A06B36E-E8AE-4B0A-9228-2D03EE37AF98}" destId="{7E86CD01-42D2-42E0-858F-D0AA3FEF99AF}" srcOrd="0" destOrd="0" presId="urn:microsoft.com/office/officeart/2005/8/layout/vList5"/>
    <dgm:cxn modelId="{FBE3EFF5-DD70-4AC7-869B-D2B231A570E2}" type="presParOf" srcId="{5C050202-66D1-40C5-9B86-3036DB2EC2A5}" destId="{9A7FA3DF-19EB-4084-A8EA-03F822370250}" srcOrd="0" destOrd="0" presId="urn:microsoft.com/office/officeart/2005/8/layout/vList5"/>
    <dgm:cxn modelId="{290EAC73-7F6F-43E8-B721-0CF333A08E10}" type="presParOf" srcId="{9A7FA3DF-19EB-4084-A8EA-03F822370250}" destId="{019055CB-65EF-4A47-B920-6B3EF0A304E5}" srcOrd="0" destOrd="0" presId="urn:microsoft.com/office/officeart/2005/8/layout/vList5"/>
    <dgm:cxn modelId="{C365CC1B-DAC2-4256-9B9F-53CA7A52D4FD}" type="presParOf" srcId="{5C050202-66D1-40C5-9B86-3036DB2EC2A5}" destId="{FCF27E83-62FB-4895-94C2-BBCB28F08E14}" srcOrd="1" destOrd="0" presId="urn:microsoft.com/office/officeart/2005/8/layout/vList5"/>
    <dgm:cxn modelId="{CDE60E0F-4CC4-4F53-8B26-397C4D799A33}" type="presParOf" srcId="{5C050202-66D1-40C5-9B86-3036DB2EC2A5}" destId="{18881334-03C6-4DA0-8376-06A47DC0EBAC}" srcOrd="2" destOrd="0" presId="urn:microsoft.com/office/officeart/2005/8/layout/vList5"/>
    <dgm:cxn modelId="{0B6479C1-9C3A-4F8C-8539-DD778EBB9020}" type="presParOf" srcId="{18881334-03C6-4DA0-8376-06A47DC0EBAC}" destId="{9CC1FAC6-91A0-4E17-BB9F-A8A4FBD1C123}" srcOrd="0" destOrd="0" presId="urn:microsoft.com/office/officeart/2005/8/layout/vList5"/>
    <dgm:cxn modelId="{0411D5D1-E49D-4866-8A26-DB79722EBD94}" type="presParOf" srcId="{5C050202-66D1-40C5-9B86-3036DB2EC2A5}" destId="{7E5C7B33-9347-440B-8EDF-4B8DA048AFA9}" srcOrd="3" destOrd="0" presId="urn:microsoft.com/office/officeart/2005/8/layout/vList5"/>
    <dgm:cxn modelId="{06E4CFAD-76E6-49F6-8EE2-937DEB73E584}" type="presParOf" srcId="{5C050202-66D1-40C5-9B86-3036DB2EC2A5}" destId="{380A7E40-4460-4A62-A890-3EAB907BB004}" srcOrd="4" destOrd="0" presId="urn:microsoft.com/office/officeart/2005/8/layout/vList5"/>
    <dgm:cxn modelId="{9EFB4693-6000-4E55-A713-E26C069BDFEE}" type="presParOf" srcId="{380A7E40-4460-4A62-A890-3EAB907BB004}" destId="{3E8C3EA1-7DF1-4E57-959A-7442C2FF3308}" srcOrd="0" destOrd="0" presId="urn:microsoft.com/office/officeart/2005/8/layout/vList5"/>
    <dgm:cxn modelId="{3A79C8E3-8CF8-4CE2-9799-9016E0D847ED}" type="presParOf" srcId="{380A7E40-4460-4A62-A890-3EAB907BB004}" destId="{784C50E0-8B91-4E04-B503-36B800B1A530}" srcOrd="1" destOrd="0" presId="urn:microsoft.com/office/officeart/2005/8/layout/vList5"/>
    <dgm:cxn modelId="{CDAE850A-D921-4244-A1D1-C7366D768252}" type="presParOf" srcId="{5C050202-66D1-40C5-9B86-3036DB2EC2A5}" destId="{E535845C-4CCF-4DF0-A118-328918F602A5}" srcOrd="5" destOrd="0" presId="urn:microsoft.com/office/officeart/2005/8/layout/vList5"/>
    <dgm:cxn modelId="{353FD6AA-AE77-4FB8-A7EF-4EA7C0259CAC}" type="presParOf" srcId="{5C050202-66D1-40C5-9B86-3036DB2EC2A5}" destId="{9243E1E4-4C70-46A6-8036-F36076CBC389}" srcOrd="6" destOrd="0" presId="urn:microsoft.com/office/officeart/2005/8/layout/vList5"/>
    <dgm:cxn modelId="{8AA17DE9-F9D8-4795-B0DA-4B2470593E21}" type="presParOf" srcId="{9243E1E4-4C70-46A6-8036-F36076CBC389}" destId="{3315407C-0016-4583-8DB0-7FEC80D61C70}" srcOrd="0" destOrd="0" presId="urn:microsoft.com/office/officeart/2005/8/layout/vList5"/>
    <dgm:cxn modelId="{12623C32-D9C5-4059-9DBA-2DC6467A8BAD}" type="presParOf" srcId="{5C050202-66D1-40C5-9B86-3036DB2EC2A5}" destId="{3DABBC97-312D-4300-A0E3-5EBE821DCE82}" srcOrd="7" destOrd="0" presId="urn:microsoft.com/office/officeart/2005/8/layout/vList5"/>
    <dgm:cxn modelId="{56BC71DB-10FF-4CD7-AE32-67759CE0A254}" type="presParOf" srcId="{5C050202-66D1-40C5-9B86-3036DB2EC2A5}" destId="{EF925FAD-67CC-4F0F-99F3-5B993EFD5574}" srcOrd="8" destOrd="0" presId="urn:microsoft.com/office/officeart/2005/8/layout/vList5"/>
    <dgm:cxn modelId="{0E5C0BD0-8E18-4975-B8C1-D8C54DC5CF81}" type="presParOf" srcId="{EF925FAD-67CC-4F0F-99F3-5B993EFD5574}" destId="{8C592739-32E6-4E6B-81BA-E18DA81407BD}" srcOrd="0" destOrd="0" presId="urn:microsoft.com/office/officeart/2005/8/layout/vList5"/>
    <dgm:cxn modelId="{45160D97-83B1-4BD8-A787-A1CA06AB078B}" type="presParOf" srcId="{EF925FAD-67CC-4F0F-99F3-5B993EFD5574}" destId="{5A673172-AB23-4E98-B9B0-7F068B42ACC2}" srcOrd="1" destOrd="0" presId="urn:microsoft.com/office/officeart/2005/8/layout/vList5"/>
    <dgm:cxn modelId="{E87F6A1E-AC44-4102-8D58-0E0093A1B35C}" type="presParOf" srcId="{5C050202-66D1-40C5-9B86-3036DB2EC2A5}" destId="{DF3D1E4B-100E-4B84-9F2E-904D227D0E42}" srcOrd="9" destOrd="0" presId="urn:microsoft.com/office/officeart/2005/8/layout/vList5"/>
    <dgm:cxn modelId="{4DDF886D-9F49-4191-8E03-4B0C0E1B4B13}" type="presParOf" srcId="{5C050202-66D1-40C5-9B86-3036DB2EC2A5}" destId="{D98A480C-1C85-49DD-A95A-74E05076F6A8}" srcOrd="10" destOrd="0" presId="urn:microsoft.com/office/officeart/2005/8/layout/vList5"/>
    <dgm:cxn modelId="{2BB970B2-1B4F-4833-A728-A21740D8C76B}" type="presParOf" srcId="{D98A480C-1C85-49DD-A95A-74E05076F6A8}" destId="{7E86CD01-42D2-42E0-858F-D0AA3FEF99AF}" srcOrd="0" destOrd="0" presId="urn:microsoft.com/office/officeart/2005/8/layout/vList5"/>
    <dgm:cxn modelId="{71CBC1F8-E50A-4E0A-9588-9F9C27B9FC6C}" type="presParOf" srcId="{D98A480C-1C85-49DD-A95A-74E05076F6A8}" destId="{709C4962-7D67-483B-B687-995DE3D5F9BE}" srcOrd="1" destOrd="0" presId="urn:microsoft.com/office/officeart/2005/8/layout/vList5"/>
    <dgm:cxn modelId="{E9A40D88-284C-4C8A-B9F7-75B3E4185B53}" type="presParOf" srcId="{5C050202-66D1-40C5-9B86-3036DB2EC2A5}" destId="{16C348CE-2271-4E0D-9BF3-5273132455B7}" srcOrd="11" destOrd="0" presId="urn:microsoft.com/office/officeart/2005/8/layout/vList5"/>
    <dgm:cxn modelId="{5F3B088B-B30D-413E-B81F-7E949316BCD8}" type="presParOf" srcId="{5C050202-66D1-40C5-9B86-3036DB2EC2A5}" destId="{96577EC6-310D-4418-9745-4CBB3AEA2248}" srcOrd="12" destOrd="0" presId="urn:microsoft.com/office/officeart/2005/8/layout/vList5"/>
    <dgm:cxn modelId="{9676306F-5007-453C-81F3-AD65AA08EEB6}" type="presParOf" srcId="{96577EC6-310D-4418-9745-4CBB3AEA2248}" destId="{D7CB700E-4EAF-4D70-AF2F-C3B177968F9B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63E73C9-FDC0-41F5-8158-AFF1E128E194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1BD0DD-D86F-46D0-A98A-CEFA9AFEDB5D}">
      <dgm:prSet custT="1"/>
      <dgm:spPr/>
      <dgm:t>
        <a:bodyPr/>
        <a:lstStyle/>
        <a:p>
          <a:pPr>
            <a:defRPr b="1"/>
          </a:pPr>
          <a:r>
            <a:rPr lang="en-US" sz="2200" dirty="0"/>
            <a:t>Authors would like annotators to classify the image, selecting all the relevant labels for it. </a:t>
          </a:r>
        </a:p>
      </dgm:t>
    </dgm:pt>
    <dgm:pt modelId="{0A564F98-7868-49BF-95DC-C2470CDFAB64}" type="parTrans" cxnId="{4A89C5B1-D855-4D3C-9C63-FCD1A296237C}">
      <dgm:prSet/>
      <dgm:spPr/>
      <dgm:t>
        <a:bodyPr/>
        <a:lstStyle/>
        <a:p>
          <a:endParaRPr lang="en-US"/>
        </a:p>
      </dgm:t>
    </dgm:pt>
    <dgm:pt modelId="{9202A81E-1F5E-44A5-BD4B-CE0FD3E2C0E1}" type="sibTrans" cxnId="{4A89C5B1-D855-4D3C-9C63-FCD1A296237C}">
      <dgm:prSet/>
      <dgm:spPr/>
      <dgm:t>
        <a:bodyPr/>
        <a:lstStyle/>
        <a:p>
          <a:endParaRPr lang="en-US"/>
        </a:p>
      </dgm:t>
    </dgm:pt>
    <dgm:pt modelId="{14B6ABED-33F1-462C-98A2-F1259BBE8917}">
      <dgm:prSet custT="1"/>
      <dgm:spPr/>
      <dgm:t>
        <a:bodyPr/>
        <a:lstStyle/>
        <a:p>
          <a:pPr>
            <a:defRPr b="1"/>
          </a:pPr>
          <a:r>
            <a:rPr lang="en-US" sz="2200" dirty="0"/>
            <a:t>There are two phases in this step.</a:t>
          </a:r>
        </a:p>
      </dgm:t>
    </dgm:pt>
    <dgm:pt modelId="{4A95D4B1-B614-44A6-BEE9-FD216BF1B270}" type="parTrans" cxnId="{5B7979A8-6951-489E-9D73-DC1D6D341675}">
      <dgm:prSet/>
      <dgm:spPr/>
      <dgm:t>
        <a:bodyPr/>
        <a:lstStyle/>
        <a:p>
          <a:endParaRPr lang="en-US"/>
        </a:p>
      </dgm:t>
    </dgm:pt>
    <dgm:pt modelId="{3AC8D409-69B9-4F64-AB1D-60B88059C73C}" type="sibTrans" cxnId="{5B7979A8-6951-489E-9D73-DC1D6D341675}">
      <dgm:prSet/>
      <dgm:spPr/>
      <dgm:t>
        <a:bodyPr/>
        <a:lstStyle/>
        <a:p>
          <a:endParaRPr lang="en-US"/>
        </a:p>
      </dgm:t>
    </dgm:pt>
    <dgm:pt modelId="{E522FAD5-F8FD-4951-BC9A-EFAC22EA58A4}">
      <dgm:prSet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US" dirty="0"/>
            <a:t>First, they obtain a small set of (potentially) relevant candidate labels  for each image.</a:t>
          </a:r>
        </a:p>
      </dgm:t>
    </dgm:pt>
    <dgm:pt modelId="{8C4D741A-C1AF-4956-9A43-BA8430447AFF}" type="parTrans" cxnId="{AA83F8D1-401F-4A9A-90B0-6306777EFF7B}">
      <dgm:prSet/>
      <dgm:spPr/>
      <dgm:t>
        <a:bodyPr/>
        <a:lstStyle/>
        <a:p>
          <a:endParaRPr lang="en-US"/>
        </a:p>
      </dgm:t>
    </dgm:pt>
    <dgm:pt modelId="{6344AEF2-4E94-4724-9EED-208BBF5030F5}" type="sibTrans" cxnId="{AA83F8D1-401F-4A9A-90B0-6306777EFF7B}">
      <dgm:prSet/>
      <dgm:spPr/>
      <dgm:t>
        <a:bodyPr/>
        <a:lstStyle/>
        <a:p>
          <a:endParaRPr lang="en-US"/>
        </a:p>
      </dgm:t>
    </dgm:pt>
    <dgm:pt modelId="{23E95466-EB0E-4EBD-92E4-1E5C66E8C1C9}">
      <dgm:prSet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US" dirty="0"/>
            <a:t>Second, they present these labels to annotators and ask them to select  one of them for each distinct object using what they call the </a:t>
          </a:r>
          <a:r>
            <a:rPr lang="en-US" i="1" dirty="0"/>
            <a:t>CLASSIFY</a:t>
          </a:r>
          <a:r>
            <a:rPr lang="en-US" dirty="0"/>
            <a:t>  task.</a:t>
          </a:r>
        </a:p>
      </dgm:t>
    </dgm:pt>
    <dgm:pt modelId="{967816E5-DA27-41D4-87B5-DE08C312BB6E}" type="parTrans" cxnId="{65449564-06B8-43B7-A6D7-B15CD02B6987}">
      <dgm:prSet/>
      <dgm:spPr/>
      <dgm:t>
        <a:bodyPr/>
        <a:lstStyle/>
        <a:p>
          <a:endParaRPr lang="en-US"/>
        </a:p>
      </dgm:t>
    </dgm:pt>
    <dgm:pt modelId="{74C0053E-3836-4AAF-BBF8-A536FB54E2E9}" type="sibTrans" cxnId="{65449564-06B8-43B7-A6D7-B15CD02B6987}">
      <dgm:prSet/>
      <dgm:spPr/>
      <dgm:t>
        <a:bodyPr/>
        <a:lstStyle/>
        <a:p>
          <a:endParaRPr lang="en-US"/>
        </a:p>
      </dgm:t>
    </dgm:pt>
    <dgm:pt modelId="{C28E01EC-259C-4DD9-9705-0A437626FE7D}" type="pres">
      <dgm:prSet presAssocID="{463E73C9-FDC0-41F5-8158-AFF1E128E194}" presName="Name0" presStyleCnt="0">
        <dgm:presLayoutVars>
          <dgm:dir/>
          <dgm:animLvl val="lvl"/>
          <dgm:resizeHandles val="exact"/>
        </dgm:presLayoutVars>
      </dgm:prSet>
      <dgm:spPr/>
    </dgm:pt>
    <dgm:pt modelId="{16BA42FB-54EA-48EB-9EC0-31ABD76B448D}" type="pres">
      <dgm:prSet presAssocID="{531BD0DD-D86F-46D0-A98A-CEFA9AFEDB5D}" presName="linNode" presStyleCnt="0"/>
      <dgm:spPr/>
    </dgm:pt>
    <dgm:pt modelId="{0589269A-E9B9-4B81-9370-D9ACF96ADD5F}" type="pres">
      <dgm:prSet presAssocID="{531BD0DD-D86F-46D0-A98A-CEFA9AFEDB5D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B8537E05-E00F-4A2B-86A7-AF0512A72CB2}" type="pres">
      <dgm:prSet presAssocID="{9202A81E-1F5E-44A5-BD4B-CE0FD3E2C0E1}" presName="sp" presStyleCnt="0"/>
      <dgm:spPr/>
    </dgm:pt>
    <dgm:pt modelId="{F1EDD1B3-EFAE-4819-A4A9-FB99A3153E8A}" type="pres">
      <dgm:prSet presAssocID="{14B6ABED-33F1-462C-98A2-F1259BBE8917}" presName="linNode" presStyleCnt="0"/>
      <dgm:spPr/>
    </dgm:pt>
    <dgm:pt modelId="{E3C72B1F-38CD-445E-884D-70A598B07334}" type="pres">
      <dgm:prSet presAssocID="{14B6ABED-33F1-462C-98A2-F1259BBE8917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51AECBEB-9D3B-47FF-9935-1C051076B35F}" type="pres">
      <dgm:prSet presAssocID="{14B6ABED-33F1-462C-98A2-F1259BBE8917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E885DB17-5795-4448-A37D-E582861598A7}" type="presOf" srcId="{14B6ABED-33F1-462C-98A2-F1259BBE8917}" destId="{E3C72B1F-38CD-445E-884D-70A598B07334}" srcOrd="0" destOrd="0" presId="urn:microsoft.com/office/officeart/2005/8/layout/vList5"/>
    <dgm:cxn modelId="{28254E1B-0E56-44E4-8300-636DD4254AE5}" type="presOf" srcId="{463E73C9-FDC0-41F5-8158-AFF1E128E194}" destId="{C28E01EC-259C-4DD9-9705-0A437626FE7D}" srcOrd="0" destOrd="0" presId="urn:microsoft.com/office/officeart/2005/8/layout/vList5"/>
    <dgm:cxn modelId="{2336BA1B-37D4-4E95-A32C-501923585EA0}" type="presOf" srcId="{23E95466-EB0E-4EBD-92E4-1E5C66E8C1C9}" destId="{51AECBEB-9D3B-47FF-9935-1C051076B35F}" srcOrd="0" destOrd="1" presId="urn:microsoft.com/office/officeart/2005/8/layout/vList5"/>
    <dgm:cxn modelId="{1CFFEA36-7212-4B7D-ACB4-5A962D9A65D3}" type="presOf" srcId="{E522FAD5-F8FD-4951-BC9A-EFAC22EA58A4}" destId="{51AECBEB-9D3B-47FF-9935-1C051076B35F}" srcOrd="0" destOrd="0" presId="urn:microsoft.com/office/officeart/2005/8/layout/vList5"/>
    <dgm:cxn modelId="{65449564-06B8-43B7-A6D7-B15CD02B6987}" srcId="{14B6ABED-33F1-462C-98A2-F1259BBE8917}" destId="{23E95466-EB0E-4EBD-92E4-1E5C66E8C1C9}" srcOrd="1" destOrd="0" parTransId="{967816E5-DA27-41D4-87B5-DE08C312BB6E}" sibTransId="{74C0053E-3836-4AAF-BBF8-A536FB54E2E9}"/>
    <dgm:cxn modelId="{5B7979A8-6951-489E-9D73-DC1D6D341675}" srcId="{463E73C9-FDC0-41F5-8158-AFF1E128E194}" destId="{14B6ABED-33F1-462C-98A2-F1259BBE8917}" srcOrd="1" destOrd="0" parTransId="{4A95D4B1-B614-44A6-BEE9-FD216BF1B270}" sibTransId="{3AC8D409-69B9-4F64-AB1D-60B88059C73C}"/>
    <dgm:cxn modelId="{2E33A1AF-0A2C-4DC7-B485-A0C7FB2F7E71}" type="presOf" srcId="{531BD0DD-D86F-46D0-A98A-CEFA9AFEDB5D}" destId="{0589269A-E9B9-4B81-9370-D9ACF96ADD5F}" srcOrd="0" destOrd="0" presId="urn:microsoft.com/office/officeart/2005/8/layout/vList5"/>
    <dgm:cxn modelId="{4A89C5B1-D855-4D3C-9C63-FCD1A296237C}" srcId="{463E73C9-FDC0-41F5-8158-AFF1E128E194}" destId="{531BD0DD-D86F-46D0-A98A-CEFA9AFEDB5D}" srcOrd="0" destOrd="0" parTransId="{0A564F98-7868-49BF-95DC-C2470CDFAB64}" sibTransId="{9202A81E-1F5E-44A5-BD4B-CE0FD3E2C0E1}"/>
    <dgm:cxn modelId="{AA83F8D1-401F-4A9A-90B0-6306777EFF7B}" srcId="{14B6ABED-33F1-462C-98A2-F1259BBE8917}" destId="{E522FAD5-F8FD-4951-BC9A-EFAC22EA58A4}" srcOrd="0" destOrd="0" parTransId="{8C4D741A-C1AF-4956-9A43-BA8430447AFF}" sibTransId="{6344AEF2-4E94-4724-9EED-208BBF5030F5}"/>
    <dgm:cxn modelId="{3EC39318-42FF-459B-8C61-0606F1FD64CA}" type="presParOf" srcId="{C28E01EC-259C-4DD9-9705-0A437626FE7D}" destId="{16BA42FB-54EA-48EB-9EC0-31ABD76B448D}" srcOrd="0" destOrd="0" presId="urn:microsoft.com/office/officeart/2005/8/layout/vList5"/>
    <dgm:cxn modelId="{FC783EF0-6FC5-4C7A-BB33-59E9EC70727F}" type="presParOf" srcId="{16BA42FB-54EA-48EB-9EC0-31ABD76B448D}" destId="{0589269A-E9B9-4B81-9370-D9ACF96ADD5F}" srcOrd="0" destOrd="0" presId="urn:microsoft.com/office/officeart/2005/8/layout/vList5"/>
    <dgm:cxn modelId="{2A52AD0F-0B2C-4910-B081-C84164E9ECBC}" type="presParOf" srcId="{C28E01EC-259C-4DD9-9705-0A437626FE7D}" destId="{B8537E05-E00F-4A2B-86A7-AF0512A72CB2}" srcOrd="1" destOrd="0" presId="urn:microsoft.com/office/officeart/2005/8/layout/vList5"/>
    <dgm:cxn modelId="{67E78824-DD15-4E06-8E3E-AC5C8BC299D1}" type="presParOf" srcId="{C28E01EC-259C-4DD9-9705-0A437626FE7D}" destId="{F1EDD1B3-EFAE-4819-A4A9-FB99A3153E8A}" srcOrd="2" destOrd="0" presId="urn:microsoft.com/office/officeart/2005/8/layout/vList5"/>
    <dgm:cxn modelId="{B1BA8297-ED2F-49A9-AAF0-3A2ACD4A2DE8}" type="presParOf" srcId="{F1EDD1B3-EFAE-4819-A4A9-FB99A3153E8A}" destId="{E3C72B1F-38CD-445E-884D-70A598B07334}" srcOrd="0" destOrd="0" presId="urn:microsoft.com/office/officeart/2005/8/layout/vList5"/>
    <dgm:cxn modelId="{B43F5290-8F5C-4CA0-8581-A528675667EC}" type="presParOf" srcId="{F1EDD1B3-EFAE-4819-A4A9-FB99A3153E8A}" destId="{51AECBEB-9D3B-47FF-9935-1C051076B35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C3BBE58-AC41-4CCC-9DE9-A3A0B63D6A07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F60926E-0DF8-4F67-A420-F4F1ADB03E50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i="0" dirty="0">
              <a:solidFill>
                <a:schemeClr val="tx1"/>
              </a:solidFill>
            </a:rPr>
            <a:t>Obtain potential labels for each image by combining the top-5  predictions of 10 models from different parts of the accuracy spectrum with the existing ImageNet label.</a:t>
          </a:r>
        </a:p>
      </dgm:t>
    </dgm:pt>
    <dgm:pt modelId="{29CCF066-F417-4074-9B30-E6AA19A41F34}" type="parTrans" cxnId="{399E7330-197A-46B3-AF1D-E2BBF42B6DA9}">
      <dgm:prSet/>
      <dgm:spPr/>
      <dgm:t>
        <a:bodyPr/>
        <a:lstStyle/>
        <a:p>
          <a:endParaRPr lang="en-US"/>
        </a:p>
      </dgm:t>
    </dgm:pt>
    <dgm:pt modelId="{49C98076-5080-4465-9B1A-327F5DFE4009}" type="sibTrans" cxnId="{399E7330-197A-46B3-AF1D-E2BBF42B6DA9}">
      <dgm:prSet/>
      <dgm:spPr>
        <a:solidFill>
          <a:schemeClr val="accent1">
            <a:lumMod val="60000"/>
            <a:lumOff val="40000"/>
            <a:alpha val="90000"/>
          </a:schemeClr>
        </a:solidFill>
      </dgm:spPr>
      <dgm:t>
        <a:bodyPr/>
        <a:lstStyle/>
        <a:p>
          <a:endParaRPr lang="en-US"/>
        </a:p>
      </dgm:t>
    </dgm:pt>
    <dgm:pt modelId="{588E005E-0C1E-4E1D-B28D-ABBA34D8251E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Reuse the ImageNet </a:t>
          </a:r>
          <a:r>
            <a:rPr lang="en-US" i="1" dirty="0">
              <a:solidFill>
                <a:schemeClr val="tx1"/>
              </a:solidFill>
            </a:rPr>
            <a:t>CONTAINS</a:t>
          </a:r>
          <a:r>
            <a:rPr lang="en-US" dirty="0">
              <a:solidFill>
                <a:schemeClr val="tx1"/>
              </a:solidFill>
            </a:rPr>
            <a:t> task—asking annotators whether an image contains a particular class but for all potential labels</a:t>
          </a:r>
        </a:p>
      </dgm:t>
    </dgm:pt>
    <dgm:pt modelId="{84A6AB1F-F074-4FC9-A821-BB653CFBF84E}" type="parTrans" cxnId="{95A2F9C1-7CB5-4989-B604-CE39D20566FA}">
      <dgm:prSet/>
      <dgm:spPr/>
      <dgm:t>
        <a:bodyPr/>
        <a:lstStyle/>
        <a:p>
          <a:endParaRPr lang="en-US"/>
        </a:p>
      </dgm:t>
    </dgm:pt>
    <dgm:pt modelId="{43178249-C811-452D-A05F-F68F9542556A}" type="sibTrans" cxnId="{95A2F9C1-7CB5-4989-B604-CE39D20566FA}">
      <dgm:prSet/>
      <dgm:spPr>
        <a:solidFill>
          <a:schemeClr val="accent1">
            <a:lumMod val="60000"/>
            <a:lumOff val="40000"/>
            <a:alpha val="90000"/>
          </a:schemeClr>
        </a:solidFill>
      </dgm:spPr>
      <dgm:t>
        <a:bodyPr/>
        <a:lstStyle/>
        <a:p>
          <a:endParaRPr lang="en-US"/>
        </a:p>
      </dgm:t>
    </dgm:pt>
    <dgm:pt modelId="{4F9EFA48-F394-4219-BA0A-157A2AD702B9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i="0" dirty="0">
              <a:solidFill>
                <a:schemeClr val="tx1"/>
              </a:solidFill>
            </a:rPr>
            <a:t>Outcome of this experiment is </a:t>
          </a:r>
          <a:r>
            <a:rPr lang="en-US" i="1" dirty="0">
              <a:solidFill>
                <a:schemeClr val="tx1"/>
              </a:solidFill>
            </a:rPr>
            <a:t>Selection Frequency</a:t>
          </a:r>
          <a:r>
            <a:rPr lang="en-US" i="0" dirty="0">
              <a:solidFill>
                <a:schemeClr val="tx1"/>
              </a:solidFill>
            </a:rPr>
            <a:t> for each image-label pair</a:t>
          </a:r>
        </a:p>
      </dgm:t>
    </dgm:pt>
    <dgm:pt modelId="{72606DE9-439D-4C7D-B537-C2C80C34D426}" type="parTrans" cxnId="{9926E6FB-C56C-402B-90AF-E7792D611DB6}">
      <dgm:prSet/>
      <dgm:spPr/>
      <dgm:t>
        <a:bodyPr/>
        <a:lstStyle/>
        <a:p>
          <a:endParaRPr lang="en-US"/>
        </a:p>
      </dgm:t>
    </dgm:pt>
    <dgm:pt modelId="{65D6E37E-7335-4625-A7CB-5F6B1F4D7AAF}" type="sibTrans" cxnId="{9926E6FB-C56C-402B-90AF-E7792D611DB6}">
      <dgm:prSet/>
      <dgm:spPr>
        <a:solidFill>
          <a:schemeClr val="accent1">
            <a:lumMod val="60000"/>
            <a:lumOff val="40000"/>
            <a:alpha val="90000"/>
          </a:schemeClr>
        </a:solidFill>
      </dgm:spPr>
      <dgm:t>
        <a:bodyPr/>
        <a:lstStyle/>
        <a:p>
          <a:endParaRPr lang="en-US"/>
        </a:p>
      </dgm:t>
    </dgm:pt>
    <dgm:pt modelId="{C9FE52F7-57A6-4575-8AC4-9136E055E4AF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Restricting potential labels to this smaller set of candidate labels</a:t>
          </a:r>
        </a:p>
      </dgm:t>
    </dgm:pt>
    <dgm:pt modelId="{5B5E9B31-496A-4FD2-A74F-7AA4C6478C27}" type="parTrans" cxnId="{F79A2125-EA7F-4F2F-B67E-E15C12833FF6}">
      <dgm:prSet/>
      <dgm:spPr/>
      <dgm:t>
        <a:bodyPr/>
        <a:lstStyle/>
        <a:p>
          <a:endParaRPr lang="en-US"/>
        </a:p>
      </dgm:t>
    </dgm:pt>
    <dgm:pt modelId="{AB685B43-225F-4FDC-8DD9-C09926522B21}" type="sibTrans" cxnId="{F79A2125-EA7F-4F2F-B67E-E15C12833FF6}">
      <dgm:prSet/>
      <dgm:spPr/>
      <dgm:t>
        <a:bodyPr/>
        <a:lstStyle/>
        <a:p>
          <a:endParaRPr lang="en-US"/>
        </a:p>
      </dgm:t>
    </dgm:pt>
    <dgm:pt modelId="{1100AE5B-5E71-4EE5-BB7D-72522E8F14AC}" type="pres">
      <dgm:prSet presAssocID="{FC3BBE58-AC41-4CCC-9DE9-A3A0B63D6A07}" presName="outerComposite" presStyleCnt="0">
        <dgm:presLayoutVars>
          <dgm:chMax val="5"/>
          <dgm:dir/>
          <dgm:resizeHandles val="exact"/>
        </dgm:presLayoutVars>
      </dgm:prSet>
      <dgm:spPr/>
    </dgm:pt>
    <dgm:pt modelId="{57959EB5-B754-4693-A7E9-5310BDB6DA8A}" type="pres">
      <dgm:prSet presAssocID="{FC3BBE58-AC41-4CCC-9DE9-A3A0B63D6A07}" presName="dummyMaxCanvas" presStyleCnt="0">
        <dgm:presLayoutVars/>
      </dgm:prSet>
      <dgm:spPr/>
    </dgm:pt>
    <dgm:pt modelId="{EB3E66ED-82C9-4243-B52C-66625929BA18}" type="pres">
      <dgm:prSet presAssocID="{FC3BBE58-AC41-4CCC-9DE9-A3A0B63D6A07}" presName="FourNodes_1" presStyleLbl="node1" presStyleIdx="0" presStyleCnt="4">
        <dgm:presLayoutVars>
          <dgm:bulletEnabled val="1"/>
        </dgm:presLayoutVars>
      </dgm:prSet>
      <dgm:spPr/>
    </dgm:pt>
    <dgm:pt modelId="{6434772A-1D25-4561-AEB1-07D9FA446335}" type="pres">
      <dgm:prSet presAssocID="{FC3BBE58-AC41-4CCC-9DE9-A3A0B63D6A07}" presName="FourNodes_2" presStyleLbl="node1" presStyleIdx="1" presStyleCnt="4">
        <dgm:presLayoutVars>
          <dgm:bulletEnabled val="1"/>
        </dgm:presLayoutVars>
      </dgm:prSet>
      <dgm:spPr/>
    </dgm:pt>
    <dgm:pt modelId="{C79E23D8-E5C9-4779-9B7E-E2646A52390B}" type="pres">
      <dgm:prSet presAssocID="{FC3BBE58-AC41-4CCC-9DE9-A3A0B63D6A07}" presName="FourNodes_3" presStyleLbl="node1" presStyleIdx="2" presStyleCnt="4">
        <dgm:presLayoutVars>
          <dgm:bulletEnabled val="1"/>
        </dgm:presLayoutVars>
      </dgm:prSet>
      <dgm:spPr/>
    </dgm:pt>
    <dgm:pt modelId="{43EBBFB9-5379-4DBF-85C1-104EC3A36D23}" type="pres">
      <dgm:prSet presAssocID="{FC3BBE58-AC41-4CCC-9DE9-A3A0B63D6A07}" presName="FourNodes_4" presStyleLbl="node1" presStyleIdx="3" presStyleCnt="4">
        <dgm:presLayoutVars>
          <dgm:bulletEnabled val="1"/>
        </dgm:presLayoutVars>
      </dgm:prSet>
      <dgm:spPr/>
    </dgm:pt>
    <dgm:pt modelId="{34754525-0381-484A-B75B-D5132052D85D}" type="pres">
      <dgm:prSet presAssocID="{FC3BBE58-AC41-4CCC-9DE9-A3A0B63D6A07}" presName="FourConn_1-2" presStyleLbl="fgAccFollowNode1" presStyleIdx="0" presStyleCnt="3">
        <dgm:presLayoutVars>
          <dgm:bulletEnabled val="1"/>
        </dgm:presLayoutVars>
      </dgm:prSet>
      <dgm:spPr/>
    </dgm:pt>
    <dgm:pt modelId="{D8666BDC-7678-4664-934C-E54D4DE4A51C}" type="pres">
      <dgm:prSet presAssocID="{FC3BBE58-AC41-4CCC-9DE9-A3A0B63D6A07}" presName="FourConn_2-3" presStyleLbl="fgAccFollowNode1" presStyleIdx="1" presStyleCnt="3">
        <dgm:presLayoutVars>
          <dgm:bulletEnabled val="1"/>
        </dgm:presLayoutVars>
      </dgm:prSet>
      <dgm:spPr/>
    </dgm:pt>
    <dgm:pt modelId="{B825B25D-8349-447A-BD75-201C96648338}" type="pres">
      <dgm:prSet presAssocID="{FC3BBE58-AC41-4CCC-9DE9-A3A0B63D6A07}" presName="FourConn_3-4" presStyleLbl="fgAccFollowNode1" presStyleIdx="2" presStyleCnt="3">
        <dgm:presLayoutVars>
          <dgm:bulletEnabled val="1"/>
        </dgm:presLayoutVars>
      </dgm:prSet>
      <dgm:spPr/>
    </dgm:pt>
    <dgm:pt modelId="{02D40157-9E4A-4ECB-BDA0-D37D359807C7}" type="pres">
      <dgm:prSet presAssocID="{FC3BBE58-AC41-4CCC-9DE9-A3A0B63D6A07}" presName="FourNodes_1_text" presStyleLbl="node1" presStyleIdx="3" presStyleCnt="4">
        <dgm:presLayoutVars>
          <dgm:bulletEnabled val="1"/>
        </dgm:presLayoutVars>
      </dgm:prSet>
      <dgm:spPr/>
    </dgm:pt>
    <dgm:pt modelId="{3EC38936-F44D-44AD-94C5-A892B33DE983}" type="pres">
      <dgm:prSet presAssocID="{FC3BBE58-AC41-4CCC-9DE9-A3A0B63D6A07}" presName="FourNodes_2_text" presStyleLbl="node1" presStyleIdx="3" presStyleCnt="4">
        <dgm:presLayoutVars>
          <dgm:bulletEnabled val="1"/>
        </dgm:presLayoutVars>
      </dgm:prSet>
      <dgm:spPr/>
    </dgm:pt>
    <dgm:pt modelId="{923CC620-5CD7-4987-82E9-7390353CAE57}" type="pres">
      <dgm:prSet presAssocID="{FC3BBE58-AC41-4CCC-9DE9-A3A0B63D6A07}" presName="FourNodes_3_text" presStyleLbl="node1" presStyleIdx="3" presStyleCnt="4">
        <dgm:presLayoutVars>
          <dgm:bulletEnabled val="1"/>
        </dgm:presLayoutVars>
      </dgm:prSet>
      <dgm:spPr/>
    </dgm:pt>
    <dgm:pt modelId="{354ED824-1E97-4634-BF6C-AAB5FD8EA697}" type="pres">
      <dgm:prSet presAssocID="{FC3BBE58-AC41-4CCC-9DE9-A3A0B63D6A07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7520AE0C-D779-4A85-A05B-9F5ACA9DF972}" type="presOf" srcId="{6F60926E-0DF8-4F67-A420-F4F1ADB03E50}" destId="{EB3E66ED-82C9-4243-B52C-66625929BA18}" srcOrd="0" destOrd="0" presId="urn:microsoft.com/office/officeart/2005/8/layout/vProcess5"/>
    <dgm:cxn modelId="{19FC950E-4273-4B45-9B0D-94211C9A84D9}" type="presOf" srcId="{588E005E-0C1E-4E1D-B28D-ABBA34D8251E}" destId="{6434772A-1D25-4561-AEB1-07D9FA446335}" srcOrd="0" destOrd="0" presId="urn:microsoft.com/office/officeart/2005/8/layout/vProcess5"/>
    <dgm:cxn modelId="{F79A2125-EA7F-4F2F-B67E-E15C12833FF6}" srcId="{FC3BBE58-AC41-4CCC-9DE9-A3A0B63D6A07}" destId="{C9FE52F7-57A6-4575-8AC4-9136E055E4AF}" srcOrd="3" destOrd="0" parTransId="{5B5E9B31-496A-4FD2-A74F-7AA4C6478C27}" sibTransId="{AB685B43-225F-4FDC-8DD9-C09926522B21}"/>
    <dgm:cxn modelId="{6A51242A-3895-49DE-852F-77DCDBE1F93F}" type="presOf" srcId="{6F60926E-0DF8-4F67-A420-F4F1ADB03E50}" destId="{02D40157-9E4A-4ECB-BDA0-D37D359807C7}" srcOrd="1" destOrd="0" presId="urn:microsoft.com/office/officeart/2005/8/layout/vProcess5"/>
    <dgm:cxn modelId="{399E7330-197A-46B3-AF1D-E2BBF42B6DA9}" srcId="{FC3BBE58-AC41-4CCC-9DE9-A3A0B63D6A07}" destId="{6F60926E-0DF8-4F67-A420-F4F1ADB03E50}" srcOrd="0" destOrd="0" parTransId="{29CCF066-F417-4074-9B30-E6AA19A41F34}" sibTransId="{49C98076-5080-4465-9B1A-327F5DFE4009}"/>
    <dgm:cxn modelId="{6F948530-DA00-456E-A6B7-E851E130C779}" type="presOf" srcId="{C9FE52F7-57A6-4575-8AC4-9136E055E4AF}" destId="{354ED824-1E97-4634-BF6C-AAB5FD8EA697}" srcOrd="1" destOrd="0" presId="urn:microsoft.com/office/officeart/2005/8/layout/vProcess5"/>
    <dgm:cxn modelId="{E393235E-C6DD-4D07-8CD7-3B772CCB4EFF}" type="presOf" srcId="{4F9EFA48-F394-4219-BA0A-157A2AD702B9}" destId="{923CC620-5CD7-4987-82E9-7390353CAE57}" srcOrd="1" destOrd="0" presId="urn:microsoft.com/office/officeart/2005/8/layout/vProcess5"/>
    <dgm:cxn modelId="{D4440E48-FAA2-4A46-B71F-03F4D9CDEB0A}" type="presOf" srcId="{FC3BBE58-AC41-4CCC-9DE9-A3A0B63D6A07}" destId="{1100AE5B-5E71-4EE5-BB7D-72522E8F14AC}" srcOrd="0" destOrd="0" presId="urn:microsoft.com/office/officeart/2005/8/layout/vProcess5"/>
    <dgm:cxn modelId="{9990BE6A-5D32-4689-A4FE-CCB5E1FD5C21}" type="presOf" srcId="{43178249-C811-452D-A05F-F68F9542556A}" destId="{D8666BDC-7678-4664-934C-E54D4DE4A51C}" srcOrd="0" destOrd="0" presId="urn:microsoft.com/office/officeart/2005/8/layout/vProcess5"/>
    <dgm:cxn modelId="{FB67AC4C-B3F2-451A-AFD6-C4A8FB1809F9}" type="presOf" srcId="{49C98076-5080-4465-9B1A-327F5DFE4009}" destId="{34754525-0381-484A-B75B-D5132052D85D}" srcOrd="0" destOrd="0" presId="urn:microsoft.com/office/officeart/2005/8/layout/vProcess5"/>
    <dgm:cxn modelId="{472B8E83-EF4A-4D1F-AD98-AB21481D6B47}" type="presOf" srcId="{65D6E37E-7335-4625-A7CB-5F6B1F4D7AAF}" destId="{B825B25D-8349-447A-BD75-201C96648338}" srcOrd="0" destOrd="0" presId="urn:microsoft.com/office/officeart/2005/8/layout/vProcess5"/>
    <dgm:cxn modelId="{5FFEDF91-C0D9-4662-85F5-DCD1C10B68AE}" type="presOf" srcId="{C9FE52F7-57A6-4575-8AC4-9136E055E4AF}" destId="{43EBBFB9-5379-4DBF-85C1-104EC3A36D23}" srcOrd="0" destOrd="0" presId="urn:microsoft.com/office/officeart/2005/8/layout/vProcess5"/>
    <dgm:cxn modelId="{DF4F00B8-E343-4EF0-8F48-2677FB91E5CB}" type="presOf" srcId="{588E005E-0C1E-4E1D-B28D-ABBA34D8251E}" destId="{3EC38936-F44D-44AD-94C5-A892B33DE983}" srcOrd="1" destOrd="0" presId="urn:microsoft.com/office/officeart/2005/8/layout/vProcess5"/>
    <dgm:cxn modelId="{290426BA-7D8C-43AD-8B70-99DDB582DD1F}" type="presOf" srcId="{4F9EFA48-F394-4219-BA0A-157A2AD702B9}" destId="{C79E23D8-E5C9-4779-9B7E-E2646A52390B}" srcOrd="0" destOrd="0" presId="urn:microsoft.com/office/officeart/2005/8/layout/vProcess5"/>
    <dgm:cxn modelId="{95A2F9C1-7CB5-4989-B604-CE39D20566FA}" srcId="{FC3BBE58-AC41-4CCC-9DE9-A3A0B63D6A07}" destId="{588E005E-0C1E-4E1D-B28D-ABBA34D8251E}" srcOrd="1" destOrd="0" parTransId="{84A6AB1F-F074-4FC9-A821-BB653CFBF84E}" sibTransId="{43178249-C811-452D-A05F-F68F9542556A}"/>
    <dgm:cxn modelId="{9926E6FB-C56C-402B-90AF-E7792D611DB6}" srcId="{FC3BBE58-AC41-4CCC-9DE9-A3A0B63D6A07}" destId="{4F9EFA48-F394-4219-BA0A-157A2AD702B9}" srcOrd="2" destOrd="0" parTransId="{72606DE9-439D-4C7D-B537-C2C80C34D426}" sibTransId="{65D6E37E-7335-4625-A7CB-5F6B1F4D7AAF}"/>
    <dgm:cxn modelId="{7C538889-00BF-45BD-83E6-4ABF140DBE3A}" type="presParOf" srcId="{1100AE5B-5E71-4EE5-BB7D-72522E8F14AC}" destId="{57959EB5-B754-4693-A7E9-5310BDB6DA8A}" srcOrd="0" destOrd="0" presId="urn:microsoft.com/office/officeart/2005/8/layout/vProcess5"/>
    <dgm:cxn modelId="{C8336AA3-3258-472E-A720-63646D5BA7C8}" type="presParOf" srcId="{1100AE5B-5E71-4EE5-BB7D-72522E8F14AC}" destId="{EB3E66ED-82C9-4243-B52C-66625929BA18}" srcOrd="1" destOrd="0" presId="urn:microsoft.com/office/officeart/2005/8/layout/vProcess5"/>
    <dgm:cxn modelId="{F43D1C0E-5C1E-407C-93D0-45B582A7A53E}" type="presParOf" srcId="{1100AE5B-5E71-4EE5-BB7D-72522E8F14AC}" destId="{6434772A-1D25-4561-AEB1-07D9FA446335}" srcOrd="2" destOrd="0" presId="urn:microsoft.com/office/officeart/2005/8/layout/vProcess5"/>
    <dgm:cxn modelId="{73B6F3B9-D56D-4D14-B3C3-1773BD03F300}" type="presParOf" srcId="{1100AE5B-5E71-4EE5-BB7D-72522E8F14AC}" destId="{C79E23D8-E5C9-4779-9B7E-E2646A52390B}" srcOrd="3" destOrd="0" presId="urn:microsoft.com/office/officeart/2005/8/layout/vProcess5"/>
    <dgm:cxn modelId="{1E6BDE0A-F912-4D72-93E9-3CE22B262CB5}" type="presParOf" srcId="{1100AE5B-5E71-4EE5-BB7D-72522E8F14AC}" destId="{43EBBFB9-5379-4DBF-85C1-104EC3A36D23}" srcOrd="4" destOrd="0" presId="urn:microsoft.com/office/officeart/2005/8/layout/vProcess5"/>
    <dgm:cxn modelId="{8D7F23CA-AC50-44BB-A0A2-DDB12E89A595}" type="presParOf" srcId="{1100AE5B-5E71-4EE5-BB7D-72522E8F14AC}" destId="{34754525-0381-484A-B75B-D5132052D85D}" srcOrd="5" destOrd="0" presId="urn:microsoft.com/office/officeart/2005/8/layout/vProcess5"/>
    <dgm:cxn modelId="{BD6E62C8-FC8F-424B-AAEC-80E61D70728F}" type="presParOf" srcId="{1100AE5B-5E71-4EE5-BB7D-72522E8F14AC}" destId="{D8666BDC-7678-4664-934C-E54D4DE4A51C}" srcOrd="6" destOrd="0" presId="urn:microsoft.com/office/officeart/2005/8/layout/vProcess5"/>
    <dgm:cxn modelId="{BC1187B8-E4AD-4C95-890B-6A94980A04E9}" type="presParOf" srcId="{1100AE5B-5E71-4EE5-BB7D-72522E8F14AC}" destId="{B825B25D-8349-447A-BD75-201C96648338}" srcOrd="7" destOrd="0" presId="urn:microsoft.com/office/officeart/2005/8/layout/vProcess5"/>
    <dgm:cxn modelId="{670AAC96-E83A-4E5D-BA67-7777F3567C1F}" type="presParOf" srcId="{1100AE5B-5E71-4EE5-BB7D-72522E8F14AC}" destId="{02D40157-9E4A-4ECB-BDA0-D37D359807C7}" srcOrd="8" destOrd="0" presId="urn:microsoft.com/office/officeart/2005/8/layout/vProcess5"/>
    <dgm:cxn modelId="{0CA2B7D7-3099-48C4-B636-B25320E37EA6}" type="presParOf" srcId="{1100AE5B-5E71-4EE5-BB7D-72522E8F14AC}" destId="{3EC38936-F44D-44AD-94C5-A892B33DE983}" srcOrd="9" destOrd="0" presId="urn:microsoft.com/office/officeart/2005/8/layout/vProcess5"/>
    <dgm:cxn modelId="{135A77C3-C4DF-4267-860F-232873C9F9EE}" type="presParOf" srcId="{1100AE5B-5E71-4EE5-BB7D-72522E8F14AC}" destId="{923CC620-5CD7-4987-82E9-7390353CAE57}" srcOrd="10" destOrd="0" presId="urn:microsoft.com/office/officeart/2005/8/layout/vProcess5"/>
    <dgm:cxn modelId="{D0C78155-AEE9-4D86-BA51-4DC228ED7A58}" type="presParOf" srcId="{1100AE5B-5E71-4EE5-BB7D-72522E8F14AC}" destId="{354ED824-1E97-4634-BF6C-AAB5FD8EA697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4B2A750-8D22-40D3-BECE-E8BF724168F8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819370-1DD1-4DF8-9C33-8F534921BB9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Asking annotators to identify</a:t>
          </a:r>
        </a:p>
      </dgm:t>
    </dgm:pt>
    <dgm:pt modelId="{D24C611D-E3B6-4279-A847-73DD6804BD5D}" type="parTrans" cxnId="{AF143359-04C4-4CC4-B41C-5907D2F5757E}">
      <dgm:prSet/>
      <dgm:spPr/>
      <dgm:t>
        <a:bodyPr/>
        <a:lstStyle/>
        <a:p>
          <a:endParaRPr lang="en-US"/>
        </a:p>
      </dgm:t>
    </dgm:pt>
    <dgm:pt modelId="{5B1C3934-0290-427E-9A9C-D6ABD7657227}" type="sibTrans" cxnId="{AF143359-04C4-4CC4-B41C-5907D2F5757E}">
      <dgm:prSet/>
      <dgm:spPr/>
      <dgm:t>
        <a:bodyPr/>
        <a:lstStyle/>
        <a:p>
          <a:endParaRPr lang="en-US"/>
        </a:p>
      </dgm:t>
    </dgm:pt>
    <dgm:pt modelId="{B8C65D6F-EB83-4940-8DBD-B2AC4C9CC34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All labels that correspond to objects in the image.</a:t>
          </a:r>
        </a:p>
      </dgm:t>
    </dgm:pt>
    <dgm:pt modelId="{0B53D3C8-93E6-4351-A1DF-7EAE44DE66E6}" type="parTrans" cxnId="{203E96C8-DCDC-4D71-913F-B75DB2354EFF}">
      <dgm:prSet/>
      <dgm:spPr/>
      <dgm:t>
        <a:bodyPr/>
        <a:lstStyle/>
        <a:p>
          <a:endParaRPr lang="en-US"/>
        </a:p>
      </dgm:t>
    </dgm:pt>
    <dgm:pt modelId="{CB895B71-8F85-4AF1-A21F-4E546B9A3C18}" type="sibTrans" cxnId="{203E96C8-DCDC-4D71-913F-B75DB2354EFF}">
      <dgm:prSet/>
      <dgm:spPr/>
      <dgm:t>
        <a:bodyPr/>
        <a:lstStyle/>
        <a:p>
          <a:endParaRPr lang="en-US"/>
        </a:p>
      </dgm:t>
    </dgm:pt>
    <dgm:pt modelId="{FABC9787-CA8C-40C8-B606-C529356B22F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The label for the main object (according to their judgment).</a:t>
          </a:r>
        </a:p>
      </dgm:t>
    </dgm:pt>
    <dgm:pt modelId="{6A5053B4-73C8-4610-986C-E8D6C17D9275}" type="parTrans" cxnId="{FC1DF01C-6A07-4E7E-8AC7-C667E1FBB2CB}">
      <dgm:prSet/>
      <dgm:spPr/>
      <dgm:t>
        <a:bodyPr/>
        <a:lstStyle/>
        <a:p>
          <a:endParaRPr lang="en-US"/>
        </a:p>
      </dgm:t>
    </dgm:pt>
    <dgm:pt modelId="{08FEACD5-BCC9-43DB-996B-3B3D7DA42D20}" type="sibTrans" cxnId="{FC1DF01C-6A07-4E7E-8AC7-C667E1FBB2CB}">
      <dgm:prSet/>
      <dgm:spPr/>
      <dgm:t>
        <a:bodyPr/>
        <a:lstStyle/>
        <a:p>
          <a:endParaRPr lang="en-US"/>
        </a:p>
      </dgm:t>
    </dgm:pt>
    <dgm:pt modelId="{BC884D7F-4CD7-4655-A9BD-012A38393DD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Select only one label per distinct object except mutually exclusive objects.</a:t>
          </a:r>
        </a:p>
      </dgm:t>
    </dgm:pt>
    <dgm:pt modelId="{0D49A86A-B387-40CF-B25B-BBA13AF8861F}" type="parTrans" cxnId="{39B213F2-DEA2-4D8A-B8C3-157743265149}">
      <dgm:prSet/>
      <dgm:spPr/>
      <dgm:t>
        <a:bodyPr/>
        <a:lstStyle/>
        <a:p>
          <a:endParaRPr lang="en-US"/>
        </a:p>
      </dgm:t>
    </dgm:pt>
    <dgm:pt modelId="{5C6D90B9-5CF0-4A70-9871-1A4D9537E6C4}" type="sibTrans" cxnId="{39B213F2-DEA2-4D8A-B8C3-157743265149}">
      <dgm:prSet/>
      <dgm:spPr/>
      <dgm:t>
        <a:bodyPr/>
        <a:lstStyle/>
        <a:p>
          <a:endParaRPr lang="en-US"/>
        </a:p>
      </dgm:t>
    </dgm:pt>
    <dgm:pt modelId="{8D42DF60-0F7E-4A64-8C9A-EFA5AD04C8D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Identifying the main label and number of objects</a:t>
          </a:r>
        </a:p>
      </dgm:t>
    </dgm:pt>
    <dgm:pt modelId="{CBF25678-AB2E-426C-B67B-BE0A8D4CB44B}" type="parTrans" cxnId="{B61B2F63-01D2-43CA-B46E-FFB8BA3DA2DC}">
      <dgm:prSet/>
      <dgm:spPr/>
      <dgm:t>
        <a:bodyPr/>
        <a:lstStyle/>
        <a:p>
          <a:endParaRPr lang="en-US"/>
        </a:p>
      </dgm:t>
    </dgm:pt>
    <dgm:pt modelId="{681EA59D-FA36-4E8F-AD12-137DCFC5DC24}" type="sibTrans" cxnId="{B61B2F63-01D2-43CA-B46E-FFB8BA3DA2DC}">
      <dgm:prSet/>
      <dgm:spPr/>
      <dgm:t>
        <a:bodyPr/>
        <a:lstStyle/>
        <a:p>
          <a:endParaRPr lang="en-US"/>
        </a:p>
      </dgm:t>
    </dgm:pt>
    <dgm:pt modelId="{9815ECFE-E397-4940-9EA9-4C1D5C4DC9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From each annotator’s response, authors learn what they consider to be the  label of the main object, as well as how many objects they think are present  in the image</a:t>
          </a:r>
        </a:p>
      </dgm:t>
    </dgm:pt>
    <dgm:pt modelId="{65BD178A-FF56-4495-B4FE-B48C702A030F}" type="parTrans" cxnId="{223BCFC9-8811-43EA-9993-E5DFDC0D4F0E}">
      <dgm:prSet/>
      <dgm:spPr/>
      <dgm:t>
        <a:bodyPr/>
        <a:lstStyle/>
        <a:p>
          <a:endParaRPr lang="en-US"/>
        </a:p>
      </dgm:t>
    </dgm:pt>
    <dgm:pt modelId="{68D0AB28-D7C4-4E07-BC8C-93A2542B3D2E}" type="sibTrans" cxnId="{223BCFC9-8811-43EA-9993-E5DFDC0D4F0E}">
      <dgm:prSet/>
      <dgm:spPr/>
      <dgm:t>
        <a:bodyPr/>
        <a:lstStyle/>
        <a:p>
          <a:endParaRPr lang="en-US"/>
        </a:p>
      </dgm:t>
    </dgm:pt>
    <dgm:pt modelId="{5DAC3747-0F7F-4CFD-884D-FF0C75A179F3}" type="pres">
      <dgm:prSet presAssocID="{54B2A750-8D22-40D3-BECE-E8BF724168F8}" presName="root" presStyleCnt="0">
        <dgm:presLayoutVars>
          <dgm:dir/>
          <dgm:resizeHandles val="exact"/>
        </dgm:presLayoutVars>
      </dgm:prSet>
      <dgm:spPr/>
    </dgm:pt>
    <dgm:pt modelId="{14CB3185-4675-4545-9F2C-53E2BB201A5A}" type="pres">
      <dgm:prSet presAssocID="{21819370-1DD1-4DF8-9C33-8F534921BB99}" presName="compNode" presStyleCnt="0"/>
      <dgm:spPr/>
    </dgm:pt>
    <dgm:pt modelId="{C7BA8257-B6D9-413D-A4C8-C4D426606AF1}" type="pres">
      <dgm:prSet presAssocID="{21819370-1DD1-4DF8-9C33-8F534921BB9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bel"/>
        </a:ext>
      </dgm:extLst>
    </dgm:pt>
    <dgm:pt modelId="{B2508CDA-C0BD-4320-86E5-232D8AD2BBCA}" type="pres">
      <dgm:prSet presAssocID="{21819370-1DD1-4DF8-9C33-8F534921BB99}" presName="iconSpace" presStyleCnt="0"/>
      <dgm:spPr/>
    </dgm:pt>
    <dgm:pt modelId="{AC7CD9CA-98CC-4FD5-A6C5-1791B22D8AAB}" type="pres">
      <dgm:prSet presAssocID="{21819370-1DD1-4DF8-9C33-8F534921BB99}" presName="parTx" presStyleLbl="revTx" presStyleIdx="0" presStyleCnt="4">
        <dgm:presLayoutVars>
          <dgm:chMax val="0"/>
          <dgm:chPref val="0"/>
        </dgm:presLayoutVars>
      </dgm:prSet>
      <dgm:spPr/>
    </dgm:pt>
    <dgm:pt modelId="{7BE75E9F-0123-4DC0-9753-633D5EB01CD7}" type="pres">
      <dgm:prSet presAssocID="{21819370-1DD1-4DF8-9C33-8F534921BB99}" presName="txSpace" presStyleCnt="0"/>
      <dgm:spPr/>
    </dgm:pt>
    <dgm:pt modelId="{86628634-7542-4EDA-A1B7-8F1A3EFA0F3F}" type="pres">
      <dgm:prSet presAssocID="{21819370-1DD1-4DF8-9C33-8F534921BB99}" presName="desTx" presStyleLbl="revTx" presStyleIdx="1" presStyleCnt="4" custLinFactNeighborX="-718" custLinFactNeighborY="-8843">
        <dgm:presLayoutVars/>
      </dgm:prSet>
      <dgm:spPr/>
    </dgm:pt>
    <dgm:pt modelId="{16700612-A17C-4BD4-A080-63B28DA07529}" type="pres">
      <dgm:prSet presAssocID="{5B1C3934-0290-427E-9A9C-D6ABD7657227}" presName="sibTrans" presStyleCnt="0"/>
      <dgm:spPr/>
    </dgm:pt>
    <dgm:pt modelId="{D7483E36-DDA8-4C67-A5BB-BC000BEEA061}" type="pres">
      <dgm:prSet presAssocID="{8D42DF60-0F7E-4A64-8C9A-EFA5AD04C8D8}" presName="compNode" presStyleCnt="0"/>
      <dgm:spPr/>
    </dgm:pt>
    <dgm:pt modelId="{E5062320-9D4F-4F3E-B028-028540E25B7D}" type="pres">
      <dgm:prSet presAssocID="{8D42DF60-0F7E-4A64-8C9A-EFA5AD04C8D8}" presName="iconRect" presStyleLbl="node1" presStyleIdx="1" presStyleCnt="2" custScaleX="81606" custLinFactNeighborX="223" custLinFactNeighborY="152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0A400D58-69F2-4303-8F7A-372461E4A7C5}" type="pres">
      <dgm:prSet presAssocID="{8D42DF60-0F7E-4A64-8C9A-EFA5AD04C8D8}" presName="iconSpace" presStyleCnt="0"/>
      <dgm:spPr/>
    </dgm:pt>
    <dgm:pt modelId="{188116D2-995C-44F4-BD19-D258D7AE7415}" type="pres">
      <dgm:prSet presAssocID="{8D42DF60-0F7E-4A64-8C9A-EFA5AD04C8D8}" presName="parTx" presStyleLbl="revTx" presStyleIdx="2" presStyleCnt="4">
        <dgm:presLayoutVars>
          <dgm:chMax val="0"/>
          <dgm:chPref val="0"/>
        </dgm:presLayoutVars>
      </dgm:prSet>
      <dgm:spPr/>
    </dgm:pt>
    <dgm:pt modelId="{779C6B35-E5FA-47D0-B0C4-6AD90CED858D}" type="pres">
      <dgm:prSet presAssocID="{8D42DF60-0F7E-4A64-8C9A-EFA5AD04C8D8}" presName="txSpace" presStyleCnt="0"/>
      <dgm:spPr/>
    </dgm:pt>
    <dgm:pt modelId="{5D20AABE-5B88-4547-9111-F3FE57ADB2AC}" type="pres">
      <dgm:prSet presAssocID="{8D42DF60-0F7E-4A64-8C9A-EFA5AD04C8D8}" presName="desTx" presStyleLbl="revTx" presStyleIdx="3" presStyleCnt="4" custLinFactNeighborX="-1112" custLinFactNeighborY="-8843">
        <dgm:presLayoutVars/>
      </dgm:prSet>
      <dgm:spPr/>
    </dgm:pt>
  </dgm:ptLst>
  <dgm:cxnLst>
    <dgm:cxn modelId="{FC1DF01C-6A07-4E7E-8AC7-C667E1FBB2CB}" srcId="{21819370-1DD1-4DF8-9C33-8F534921BB99}" destId="{FABC9787-CA8C-40C8-B606-C529356B22F1}" srcOrd="1" destOrd="0" parTransId="{6A5053B4-73C8-4610-986C-E8D6C17D9275}" sibTransId="{08FEACD5-BCC9-43DB-996B-3B3D7DA42D20}"/>
    <dgm:cxn modelId="{E9075C2C-9EF1-4443-863A-BAF3D01D2F8A}" type="presOf" srcId="{BC884D7F-4CD7-4655-A9BD-012A38393DDE}" destId="{86628634-7542-4EDA-A1B7-8F1A3EFA0F3F}" srcOrd="0" destOrd="2" presId="urn:microsoft.com/office/officeart/2018/2/layout/IconLabelDescriptionList"/>
    <dgm:cxn modelId="{8501F936-CF0B-4064-B715-5452C94255E2}" type="presOf" srcId="{9815ECFE-E397-4940-9EA9-4C1D5C4DC989}" destId="{5D20AABE-5B88-4547-9111-F3FE57ADB2AC}" srcOrd="0" destOrd="0" presId="urn:microsoft.com/office/officeart/2018/2/layout/IconLabelDescriptionList"/>
    <dgm:cxn modelId="{B61B2F63-01D2-43CA-B46E-FFB8BA3DA2DC}" srcId="{54B2A750-8D22-40D3-BECE-E8BF724168F8}" destId="{8D42DF60-0F7E-4A64-8C9A-EFA5AD04C8D8}" srcOrd="1" destOrd="0" parTransId="{CBF25678-AB2E-426C-B67B-BE0A8D4CB44B}" sibTransId="{681EA59D-FA36-4E8F-AD12-137DCFC5DC24}"/>
    <dgm:cxn modelId="{AF143359-04C4-4CC4-B41C-5907D2F5757E}" srcId="{54B2A750-8D22-40D3-BECE-E8BF724168F8}" destId="{21819370-1DD1-4DF8-9C33-8F534921BB99}" srcOrd="0" destOrd="0" parTransId="{D24C611D-E3B6-4279-A847-73DD6804BD5D}" sibTransId="{5B1C3934-0290-427E-9A9C-D6ABD7657227}"/>
    <dgm:cxn modelId="{3079429E-0C69-41DE-A7CE-9F59CB212707}" type="presOf" srcId="{FABC9787-CA8C-40C8-B606-C529356B22F1}" destId="{86628634-7542-4EDA-A1B7-8F1A3EFA0F3F}" srcOrd="0" destOrd="1" presId="urn:microsoft.com/office/officeart/2018/2/layout/IconLabelDescriptionList"/>
    <dgm:cxn modelId="{203E96C8-DCDC-4D71-913F-B75DB2354EFF}" srcId="{21819370-1DD1-4DF8-9C33-8F534921BB99}" destId="{B8C65D6F-EB83-4940-8DBD-B2AC4C9CC341}" srcOrd="0" destOrd="0" parTransId="{0B53D3C8-93E6-4351-A1DF-7EAE44DE66E6}" sibTransId="{CB895B71-8F85-4AF1-A21F-4E546B9A3C18}"/>
    <dgm:cxn modelId="{223BCFC9-8811-43EA-9993-E5DFDC0D4F0E}" srcId="{8D42DF60-0F7E-4A64-8C9A-EFA5AD04C8D8}" destId="{9815ECFE-E397-4940-9EA9-4C1D5C4DC989}" srcOrd="0" destOrd="0" parTransId="{65BD178A-FF56-4495-B4FE-B48C702A030F}" sibTransId="{68D0AB28-D7C4-4E07-BC8C-93A2542B3D2E}"/>
    <dgm:cxn modelId="{CC4071CA-825F-426B-9A56-189E9EBA6219}" type="presOf" srcId="{8D42DF60-0F7E-4A64-8C9A-EFA5AD04C8D8}" destId="{188116D2-995C-44F4-BD19-D258D7AE7415}" srcOrd="0" destOrd="0" presId="urn:microsoft.com/office/officeart/2018/2/layout/IconLabelDescriptionList"/>
    <dgm:cxn modelId="{40AD15DA-D9E7-4697-B097-F89E1CFE583D}" type="presOf" srcId="{B8C65D6F-EB83-4940-8DBD-B2AC4C9CC341}" destId="{86628634-7542-4EDA-A1B7-8F1A3EFA0F3F}" srcOrd="0" destOrd="0" presId="urn:microsoft.com/office/officeart/2018/2/layout/IconLabelDescriptionList"/>
    <dgm:cxn modelId="{D73787E0-93DB-4CBA-8B9C-11C6F5320134}" type="presOf" srcId="{54B2A750-8D22-40D3-BECE-E8BF724168F8}" destId="{5DAC3747-0F7F-4CFD-884D-FF0C75A179F3}" srcOrd="0" destOrd="0" presId="urn:microsoft.com/office/officeart/2018/2/layout/IconLabelDescriptionList"/>
    <dgm:cxn modelId="{2CCDF6EF-4B88-4486-8512-F274D2763BBA}" type="presOf" srcId="{21819370-1DD1-4DF8-9C33-8F534921BB99}" destId="{AC7CD9CA-98CC-4FD5-A6C5-1791B22D8AAB}" srcOrd="0" destOrd="0" presId="urn:microsoft.com/office/officeart/2018/2/layout/IconLabelDescriptionList"/>
    <dgm:cxn modelId="{39B213F2-DEA2-4D8A-B8C3-157743265149}" srcId="{21819370-1DD1-4DF8-9C33-8F534921BB99}" destId="{BC884D7F-4CD7-4655-A9BD-012A38393DDE}" srcOrd="2" destOrd="0" parTransId="{0D49A86A-B387-40CF-B25B-BBA13AF8861F}" sibTransId="{5C6D90B9-5CF0-4A70-9871-1A4D9537E6C4}"/>
    <dgm:cxn modelId="{BFF9C01A-F6C7-4BA7-B44C-0F2FDCE011A5}" type="presParOf" srcId="{5DAC3747-0F7F-4CFD-884D-FF0C75A179F3}" destId="{14CB3185-4675-4545-9F2C-53E2BB201A5A}" srcOrd="0" destOrd="0" presId="urn:microsoft.com/office/officeart/2018/2/layout/IconLabelDescriptionList"/>
    <dgm:cxn modelId="{969EEC22-6A76-45A4-8152-2F60E7160CC4}" type="presParOf" srcId="{14CB3185-4675-4545-9F2C-53E2BB201A5A}" destId="{C7BA8257-B6D9-413D-A4C8-C4D426606AF1}" srcOrd="0" destOrd="0" presId="urn:microsoft.com/office/officeart/2018/2/layout/IconLabelDescriptionList"/>
    <dgm:cxn modelId="{EB5C6110-B046-448D-8359-BC0C16B955F4}" type="presParOf" srcId="{14CB3185-4675-4545-9F2C-53E2BB201A5A}" destId="{B2508CDA-C0BD-4320-86E5-232D8AD2BBCA}" srcOrd="1" destOrd="0" presId="urn:microsoft.com/office/officeart/2018/2/layout/IconLabelDescriptionList"/>
    <dgm:cxn modelId="{F4BFE0B7-EBFD-4CFB-8AD1-B26246D4E8D0}" type="presParOf" srcId="{14CB3185-4675-4545-9F2C-53E2BB201A5A}" destId="{AC7CD9CA-98CC-4FD5-A6C5-1791B22D8AAB}" srcOrd="2" destOrd="0" presId="urn:microsoft.com/office/officeart/2018/2/layout/IconLabelDescriptionList"/>
    <dgm:cxn modelId="{A18ADC2D-0BAD-4117-B6D4-21EC9DCF03E0}" type="presParOf" srcId="{14CB3185-4675-4545-9F2C-53E2BB201A5A}" destId="{7BE75E9F-0123-4DC0-9753-633D5EB01CD7}" srcOrd="3" destOrd="0" presId="urn:microsoft.com/office/officeart/2018/2/layout/IconLabelDescriptionList"/>
    <dgm:cxn modelId="{59B63991-6C95-476E-82F9-17F220614343}" type="presParOf" srcId="{14CB3185-4675-4545-9F2C-53E2BB201A5A}" destId="{86628634-7542-4EDA-A1B7-8F1A3EFA0F3F}" srcOrd="4" destOrd="0" presId="urn:microsoft.com/office/officeart/2018/2/layout/IconLabelDescriptionList"/>
    <dgm:cxn modelId="{56B2D799-8CAE-4293-9FE6-B480EF23842A}" type="presParOf" srcId="{5DAC3747-0F7F-4CFD-884D-FF0C75A179F3}" destId="{16700612-A17C-4BD4-A080-63B28DA07529}" srcOrd="1" destOrd="0" presId="urn:microsoft.com/office/officeart/2018/2/layout/IconLabelDescriptionList"/>
    <dgm:cxn modelId="{A3A27699-7ED0-4DFF-AD4F-AE15584D7DD5}" type="presParOf" srcId="{5DAC3747-0F7F-4CFD-884D-FF0C75A179F3}" destId="{D7483E36-DDA8-4C67-A5BB-BC000BEEA061}" srcOrd="2" destOrd="0" presId="urn:microsoft.com/office/officeart/2018/2/layout/IconLabelDescriptionList"/>
    <dgm:cxn modelId="{0B3AE740-7C4D-4AD0-A863-ADC66058C242}" type="presParOf" srcId="{D7483E36-DDA8-4C67-A5BB-BC000BEEA061}" destId="{E5062320-9D4F-4F3E-B028-028540E25B7D}" srcOrd="0" destOrd="0" presId="urn:microsoft.com/office/officeart/2018/2/layout/IconLabelDescriptionList"/>
    <dgm:cxn modelId="{0E1F8B34-FBDF-48DB-B3C9-2440C240160C}" type="presParOf" srcId="{D7483E36-DDA8-4C67-A5BB-BC000BEEA061}" destId="{0A400D58-69F2-4303-8F7A-372461E4A7C5}" srcOrd="1" destOrd="0" presId="urn:microsoft.com/office/officeart/2018/2/layout/IconLabelDescriptionList"/>
    <dgm:cxn modelId="{B89F2155-D35B-43A0-B2A6-54521EC03070}" type="presParOf" srcId="{D7483E36-DDA8-4C67-A5BB-BC000BEEA061}" destId="{188116D2-995C-44F4-BD19-D258D7AE7415}" srcOrd="2" destOrd="0" presId="urn:microsoft.com/office/officeart/2018/2/layout/IconLabelDescriptionList"/>
    <dgm:cxn modelId="{C7E38A5D-D2F6-4B6A-8E92-59480F1BBD4B}" type="presParOf" srcId="{D7483E36-DDA8-4C67-A5BB-BC000BEEA061}" destId="{779C6B35-E5FA-47D0-B0C4-6AD90CED858D}" srcOrd="3" destOrd="0" presId="urn:microsoft.com/office/officeart/2018/2/layout/IconLabelDescriptionList"/>
    <dgm:cxn modelId="{35DBCA7F-B3E7-44D4-B1FB-8B1D0B4A1A18}" type="presParOf" srcId="{D7483E36-DDA8-4C67-A5BB-BC000BEEA061}" destId="{5D20AABE-5B88-4547-9111-F3FE57ADB2AC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09550CD-164D-4DE9-AB9F-45EF7CFE574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BFC3A7-C8BB-40C1-8DD3-45713201B67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dirty="0"/>
            <a:t>Although models suffer a sizeable accuracy drop on multi-object images,  they are still relatively good at predicting the ImageNet label.</a:t>
          </a:r>
        </a:p>
      </dgm:t>
    </dgm:pt>
    <dgm:pt modelId="{DC572D22-9C18-4C8B-944C-0850111F1530}" type="parTrans" cxnId="{A7B3308F-81AA-4069-995F-ED741642605A}">
      <dgm:prSet/>
      <dgm:spPr/>
      <dgm:t>
        <a:bodyPr/>
        <a:lstStyle/>
        <a:p>
          <a:endParaRPr lang="en-US"/>
        </a:p>
      </dgm:t>
    </dgm:pt>
    <dgm:pt modelId="{4DF5D0EF-09C3-4E10-A223-D6DC2FCA800C}" type="sibTrans" cxnId="{A7B3308F-81AA-4069-995F-ED741642605A}">
      <dgm:prSet/>
      <dgm:spPr/>
      <dgm:t>
        <a:bodyPr/>
        <a:lstStyle/>
        <a:p>
          <a:endParaRPr lang="en-US"/>
        </a:p>
      </dgm:t>
    </dgm:pt>
    <dgm:pt modelId="{B341D8EE-2DBD-4237-8AC2-3DCDFA5667F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dirty="0"/>
            <a:t>This bias could be justified whenever there is a distinct main object in the  image, and it corresponds to the ImageNet label.</a:t>
          </a:r>
        </a:p>
      </dgm:t>
    </dgm:pt>
    <dgm:pt modelId="{42C66B39-D141-4037-A72F-7B8F33C751B9}" type="parTrans" cxnId="{26DCC1EE-7217-4042-977B-740ECFEFEEF8}">
      <dgm:prSet/>
      <dgm:spPr/>
      <dgm:t>
        <a:bodyPr/>
        <a:lstStyle/>
        <a:p>
          <a:endParaRPr lang="en-US"/>
        </a:p>
      </dgm:t>
    </dgm:pt>
    <dgm:pt modelId="{73ABDD43-687E-433D-BA97-021FB89F8B32}" type="sibTrans" cxnId="{26DCC1EE-7217-4042-977B-740ECFEFEEF8}">
      <dgm:prSet/>
      <dgm:spPr/>
      <dgm:t>
        <a:bodyPr/>
        <a:lstStyle/>
        <a:p>
          <a:endParaRPr lang="en-US"/>
        </a:p>
      </dgm:t>
    </dgm:pt>
    <dgm:pt modelId="{F4F33B7F-AF3B-4427-B9F7-B5000B820FF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dirty="0"/>
            <a:t>For nearly a third of the multi-object images, the ImageNet label  does not denote the most likely main object as judged by human annotators.</a:t>
          </a:r>
        </a:p>
      </dgm:t>
    </dgm:pt>
    <dgm:pt modelId="{D758BDCD-ACB6-40F3-A5C8-00217E1A0E7C}" type="parTrans" cxnId="{0257E431-F5BD-4699-925A-BB3BA02C47CE}">
      <dgm:prSet/>
      <dgm:spPr/>
      <dgm:t>
        <a:bodyPr/>
        <a:lstStyle/>
        <a:p>
          <a:endParaRPr lang="en-US"/>
        </a:p>
      </dgm:t>
    </dgm:pt>
    <dgm:pt modelId="{89C0FE1B-0EC3-46F5-BC25-1A79272693DD}" type="sibTrans" cxnId="{0257E431-F5BD-4699-925A-BB3BA02C47CE}">
      <dgm:prSet/>
      <dgm:spPr/>
      <dgm:t>
        <a:bodyPr/>
        <a:lstStyle/>
        <a:p>
          <a:endParaRPr lang="en-US"/>
        </a:p>
      </dgm:t>
    </dgm:pt>
    <dgm:pt modelId="{B7D2CDDA-2EC0-4563-8930-B511F6AEFB6E}" type="pres">
      <dgm:prSet presAssocID="{109550CD-164D-4DE9-AB9F-45EF7CFE574E}" presName="root" presStyleCnt="0">
        <dgm:presLayoutVars>
          <dgm:dir/>
          <dgm:resizeHandles val="exact"/>
        </dgm:presLayoutVars>
      </dgm:prSet>
      <dgm:spPr/>
    </dgm:pt>
    <dgm:pt modelId="{8B51A6E1-3A00-4E74-9B5D-AC9B14CCE032}" type="pres">
      <dgm:prSet presAssocID="{CCBFC3A7-C8BB-40C1-8DD3-45713201B67E}" presName="compNode" presStyleCnt="0"/>
      <dgm:spPr/>
    </dgm:pt>
    <dgm:pt modelId="{E7EB70FC-DC6A-4525-B297-977E0C669973}" type="pres">
      <dgm:prSet presAssocID="{CCBFC3A7-C8BB-40C1-8DD3-45713201B67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8CB09D74-F091-4F02-915B-33115ACFA4FF}" type="pres">
      <dgm:prSet presAssocID="{CCBFC3A7-C8BB-40C1-8DD3-45713201B67E}" presName="spaceRect" presStyleCnt="0"/>
      <dgm:spPr/>
    </dgm:pt>
    <dgm:pt modelId="{3DFB5AB7-DD9F-4405-8F6A-EB0EA360C40B}" type="pres">
      <dgm:prSet presAssocID="{CCBFC3A7-C8BB-40C1-8DD3-45713201B67E}" presName="textRect" presStyleLbl="revTx" presStyleIdx="0" presStyleCnt="3">
        <dgm:presLayoutVars>
          <dgm:chMax val="1"/>
          <dgm:chPref val="1"/>
        </dgm:presLayoutVars>
      </dgm:prSet>
      <dgm:spPr/>
    </dgm:pt>
    <dgm:pt modelId="{4FB5C2AB-8CE4-434C-998C-2D6C069DDA9D}" type="pres">
      <dgm:prSet presAssocID="{4DF5D0EF-09C3-4E10-A223-D6DC2FCA800C}" presName="sibTrans" presStyleCnt="0"/>
      <dgm:spPr/>
    </dgm:pt>
    <dgm:pt modelId="{4FDB3467-E333-4CB6-B872-7EA648F1B0D2}" type="pres">
      <dgm:prSet presAssocID="{B341D8EE-2DBD-4237-8AC2-3DCDFA5667FA}" presName="compNode" presStyleCnt="0"/>
      <dgm:spPr/>
    </dgm:pt>
    <dgm:pt modelId="{D92728E7-ED8D-44A7-A035-BCC78E12545C}" type="pres">
      <dgm:prSet presAssocID="{B341D8EE-2DBD-4237-8AC2-3DCDFA5667F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43F55A87-7F6B-46FE-9671-F54B2C989BF3}" type="pres">
      <dgm:prSet presAssocID="{B341D8EE-2DBD-4237-8AC2-3DCDFA5667FA}" presName="spaceRect" presStyleCnt="0"/>
      <dgm:spPr/>
    </dgm:pt>
    <dgm:pt modelId="{4C08B221-5114-4143-8020-0AA8AF9841B2}" type="pres">
      <dgm:prSet presAssocID="{B341D8EE-2DBD-4237-8AC2-3DCDFA5667FA}" presName="textRect" presStyleLbl="revTx" presStyleIdx="1" presStyleCnt="3">
        <dgm:presLayoutVars>
          <dgm:chMax val="1"/>
          <dgm:chPref val="1"/>
        </dgm:presLayoutVars>
      </dgm:prSet>
      <dgm:spPr/>
    </dgm:pt>
    <dgm:pt modelId="{E825A3E0-5F03-4AD8-8572-F903278F0868}" type="pres">
      <dgm:prSet presAssocID="{73ABDD43-687E-433D-BA97-021FB89F8B32}" presName="sibTrans" presStyleCnt="0"/>
      <dgm:spPr/>
    </dgm:pt>
    <dgm:pt modelId="{4A1841B9-6E9D-4783-9DCB-3E44ECD6D93C}" type="pres">
      <dgm:prSet presAssocID="{F4F33B7F-AF3B-4427-B9F7-B5000B820FFA}" presName="compNode" presStyleCnt="0"/>
      <dgm:spPr/>
    </dgm:pt>
    <dgm:pt modelId="{229895C7-96A7-4564-9CE6-8F2A731DA562}" type="pres">
      <dgm:prSet presAssocID="{F4F33B7F-AF3B-4427-B9F7-B5000B820FF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3D159C87-F70E-4E45-8E11-0BC2BFF90F28}" type="pres">
      <dgm:prSet presAssocID="{F4F33B7F-AF3B-4427-B9F7-B5000B820FFA}" presName="spaceRect" presStyleCnt="0"/>
      <dgm:spPr/>
    </dgm:pt>
    <dgm:pt modelId="{DCB13672-8F1B-4AEA-B2F3-2E9F2A695D07}" type="pres">
      <dgm:prSet presAssocID="{F4F33B7F-AF3B-4427-B9F7-B5000B820FF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7FABD1D-2771-4C05-A3C9-C2CD0DDB35FB}" type="presOf" srcId="{109550CD-164D-4DE9-AB9F-45EF7CFE574E}" destId="{B7D2CDDA-2EC0-4563-8930-B511F6AEFB6E}" srcOrd="0" destOrd="0" presId="urn:microsoft.com/office/officeart/2018/2/layout/IconLabelList"/>
    <dgm:cxn modelId="{B92ABA30-8FC7-4ABD-A840-D74B3AD52AAC}" type="presOf" srcId="{CCBFC3A7-C8BB-40C1-8DD3-45713201B67E}" destId="{3DFB5AB7-DD9F-4405-8F6A-EB0EA360C40B}" srcOrd="0" destOrd="0" presId="urn:microsoft.com/office/officeart/2018/2/layout/IconLabelList"/>
    <dgm:cxn modelId="{0257E431-F5BD-4699-925A-BB3BA02C47CE}" srcId="{109550CD-164D-4DE9-AB9F-45EF7CFE574E}" destId="{F4F33B7F-AF3B-4427-B9F7-B5000B820FFA}" srcOrd="2" destOrd="0" parTransId="{D758BDCD-ACB6-40F3-A5C8-00217E1A0E7C}" sibTransId="{89C0FE1B-0EC3-46F5-BC25-1A79272693DD}"/>
    <dgm:cxn modelId="{14B97A62-DA9D-4139-AC93-BB9FBBF1A43C}" type="presOf" srcId="{B341D8EE-2DBD-4237-8AC2-3DCDFA5667FA}" destId="{4C08B221-5114-4143-8020-0AA8AF9841B2}" srcOrd="0" destOrd="0" presId="urn:microsoft.com/office/officeart/2018/2/layout/IconLabelList"/>
    <dgm:cxn modelId="{A7B3308F-81AA-4069-995F-ED741642605A}" srcId="{109550CD-164D-4DE9-AB9F-45EF7CFE574E}" destId="{CCBFC3A7-C8BB-40C1-8DD3-45713201B67E}" srcOrd="0" destOrd="0" parTransId="{DC572D22-9C18-4C8B-944C-0850111F1530}" sibTransId="{4DF5D0EF-09C3-4E10-A223-D6DC2FCA800C}"/>
    <dgm:cxn modelId="{26DCC1EE-7217-4042-977B-740ECFEFEEF8}" srcId="{109550CD-164D-4DE9-AB9F-45EF7CFE574E}" destId="{B341D8EE-2DBD-4237-8AC2-3DCDFA5667FA}" srcOrd="1" destOrd="0" parTransId="{42C66B39-D141-4037-A72F-7B8F33C751B9}" sibTransId="{73ABDD43-687E-433D-BA97-021FB89F8B32}"/>
    <dgm:cxn modelId="{76E52AEF-3D5D-4941-B313-AE536F0BF1D7}" type="presOf" srcId="{F4F33B7F-AF3B-4427-B9F7-B5000B820FFA}" destId="{DCB13672-8F1B-4AEA-B2F3-2E9F2A695D07}" srcOrd="0" destOrd="0" presId="urn:microsoft.com/office/officeart/2018/2/layout/IconLabelList"/>
    <dgm:cxn modelId="{66D278C6-01A5-4325-9C0F-A5C65E080E3E}" type="presParOf" srcId="{B7D2CDDA-2EC0-4563-8930-B511F6AEFB6E}" destId="{8B51A6E1-3A00-4E74-9B5D-AC9B14CCE032}" srcOrd="0" destOrd="0" presId="urn:microsoft.com/office/officeart/2018/2/layout/IconLabelList"/>
    <dgm:cxn modelId="{A1CE8E5D-0631-46E7-8C11-0D3707296844}" type="presParOf" srcId="{8B51A6E1-3A00-4E74-9B5D-AC9B14CCE032}" destId="{E7EB70FC-DC6A-4525-B297-977E0C669973}" srcOrd="0" destOrd="0" presId="urn:microsoft.com/office/officeart/2018/2/layout/IconLabelList"/>
    <dgm:cxn modelId="{6B26EA41-4921-4D70-BC8C-444A1E4E8D8B}" type="presParOf" srcId="{8B51A6E1-3A00-4E74-9B5D-AC9B14CCE032}" destId="{8CB09D74-F091-4F02-915B-33115ACFA4FF}" srcOrd="1" destOrd="0" presId="urn:microsoft.com/office/officeart/2018/2/layout/IconLabelList"/>
    <dgm:cxn modelId="{CE2C2D56-96AB-43E6-8D4F-3C0414AC9610}" type="presParOf" srcId="{8B51A6E1-3A00-4E74-9B5D-AC9B14CCE032}" destId="{3DFB5AB7-DD9F-4405-8F6A-EB0EA360C40B}" srcOrd="2" destOrd="0" presId="urn:microsoft.com/office/officeart/2018/2/layout/IconLabelList"/>
    <dgm:cxn modelId="{7CE15ABE-D3C7-4129-8BAC-A0C43B5AFF12}" type="presParOf" srcId="{B7D2CDDA-2EC0-4563-8930-B511F6AEFB6E}" destId="{4FB5C2AB-8CE4-434C-998C-2D6C069DDA9D}" srcOrd="1" destOrd="0" presId="urn:microsoft.com/office/officeart/2018/2/layout/IconLabelList"/>
    <dgm:cxn modelId="{20E70F57-7065-47B9-8631-6F60C1D5D5C1}" type="presParOf" srcId="{B7D2CDDA-2EC0-4563-8930-B511F6AEFB6E}" destId="{4FDB3467-E333-4CB6-B872-7EA648F1B0D2}" srcOrd="2" destOrd="0" presId="urn:microsoft.com/office/officeart/2018/2/layout/IconLabelList"/>
    <dgm:cxn modelId="{217F9E4F-A876-4B1C-9832-BF97175D5993}" type="presParOf" srcId="{4FDB3467-E333-4CB6-B872-7EA648F1B0D2}" destId="{D92728E7-ED8D-44A7-A035-BCC78E12545C}" srcOrd="0" destOrd="0" presId="urn:microsoft.com/office/officeart/2018/2/layout/IconLabelList"/>
    <dgm:cxn modelId="{1C563AD9-947C-42C4-A642-9A04D83BD681}" type="presParOf" srcId="{4FDB3467-E333-4CB6-B872-7EA648F1B0D2}" destId="{43F55A87-7F6B-46FE-9671-F54B2C989BF3}" srcOrd="1" destOrd="0" presId="urn:microsoft.com/office/officeart/2018/2/layout/IconLabelList"/>
    <dgm:cxn modelId="{B62099AD-5336-4829-982D-BEDEE0044C48}" type="presParOf" srcId="{4FDB3467-E333-4CB6-B872-7EA648F1B0D2}" destId="{4C08B221-5114-4143-8020-0AA8AF9841B2}" srcOrd="2" destOrd="0" presId="urn:microsoft.com/office/officeart/2018/2/layout/IconLabelList"/>
    <dgm:cxn modelId="{93B83CFC-135B-4F61-A04B-9827BE792772}" type="presParOf" srcId="{B7D2CDDA-2EC0-4563-8930-B511F6AEFB6E}" destId="{E825A3E0-5F03-4AD8-8572-F903278F0868}" srcOrd="3" destOrd="0" presId="urn:microsoft.com/office/officeart/2018/2/layout/IconLabelList"/>
    <dgm:cxn modelId="{9BCCE9F8-B846-432B-BD84-168263449038}" type="presParOf" srcId="{B7D2CDDA-2EC0-4563-8930-B511F6AEFB6E}" destId="{4A1841B9-6E9D-4783-9DCB-3E44ECD6D93C}" srcOrd="4" destOrd="0" presId="urn:microsoft.com/office/officeart/2018/2/layout/IconLabelList"/>
    <dgm:cxn modelId="{7354A0C5-A22B-4307-B660-04FC5BCB4BE8}" type="presParOf" srcId="{4A1841B9-6E9D-4783-9DCB-3E44ECD6D93C}" destId="{229895C7-96A7-4564-9CE6-8F2A731DA562}" srcOrd="0" destOrd="0" presId="urn:microsoft.com/office/officeart/2018/2/layout/IconLabelList"/>
    <dgm:cxn modelId="{34AC3501-DD3B-47B9-A34C-991C622CFD9D}" type="presParOf" srcId="{4A1841B9-6E9D-4783-9DCB-3E44ECD6D93C}" destId="{3D159C87-F70E-4E45-8E11-0BC2BFF90F28}" srcOrd="1" destOrd="0" presId="urn:microsoft.com/office/officeart/2018/2/layout/IconLabelList"/>
    <dgm:cxn modelId="{D8B8662A-9130-4E8E-A993-DEACDEBD16D6}" type="presParOf" srcId="{4A1841B9-6E9D-4783-9DCB-3E44ECD6D93C}" destId="{DCB13672-8F1B-4AEA-B2F3-2E9F2A695D0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2C93C1E-050A-4353-8180-BDAAA331B1D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61E301-B76D-4D8B-8FB5-37B4F07524B0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en-US" dirty="0"/>
            <a:t>The predictions of state-of-the-art models have gotten, on average,  quite close to ImageNet labels.</a:t>
          </a:r>
        </a:p>
      </dgm:t>
    </dgm:pt>
    <dgm:pt modelId="{36BF49A5-7CF6-44BD-A9C2-B8BDC3D0E0A4}" type="parTrans" cxnId="{E3CF709C-B9C9-4FC6-B738-6B780A90493B}">
      <dgm:prSet/>
      <dgm:spPr/>
      <dgm:t>
        <a:bodyPr/>
        <a:lstStyle/>
        <a:p>
          <a:endParaRPr lang="en-US"/>
        </a:p>
      </dgm:t>
    </dgm:pt>
    <dgm:pt modelId="{A2C99E42-27CB-4F25-A4A1-8AD49FF54358}" type="sibTrans" cxnId="{E3CF709C-B9C9-4FC6-B738-6B780A90493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2819D76-53F9-45A0-85EF-6EBBCF3B87AB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en-US" dirty="0"/>
            <a:t>That is, annotators are almost equally likely to select the predicted  label as being present in the image (or being the main object) as the  ImageNet label.</a:t>
          </a:r>
        </a:p>
      </dgm:t>
    </dgm:pt>
    <dgm:pt modelId="{A8F609DF-BBA1-45B5-910E-D2889DC19668}" type="parTrans" cxnId="{00ED7176-830C-41D1-BDF8-05D860B60893}">
      <dgm:prSet/>
      <dgm:spPr/>
      <dgm:t>
        <a:bodyPr/>
        <a:lstStyle/>
        <a:p>
          <a:endParaRPr lang="en-US"/>
        </a:p>
      </dgm:t>
    </dgm:pt>
    <dgm:pt modelId="{4CBF2623-F540-44FD-AD16-9FFF0892BAFC}" type="sibTrans" cxnId="{00ED7176-830C-41D1-BDF8-05D860B6089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7660B6C-4DCC-4887-A68B-782878B2A0C3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en-US" dirty="0"/>
            <a:t>This indicates that model predictions might be closer to what non-expert annotators can recognize as the ground truth.</a:t>
          </a:r>
        </a:p>
      </dgm:t>
    </dgm:pt>
    <dgm:pt modelId="{463B84DB-9EBF-4800-8B39-CE36D58F00E8}" type="parTrans" cxnId="{5A0756F4-F44C-4C8D-953A-9D3793BA47FD}">
      <dgm:prSet/>
      <dgm:spPr/>
      <dgm:t>
        <a:bodyPr/>
        <a:lstStyle/>
        <a:p>
          <a:endParaRPr lang="en-US"/>
        </a:p>
      </dgm:t>
    </dgm:pt>
    <dgm:pt modelId="{07530966-1241-4013-8CA7-D2E0FD19A2C8}" type="sibTrans" cxnId="{5A0756F4-F44C-4C8D-953A-9D3793BA47F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A631F99-6646-4D27-939C-990B8A99AB54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en-US" dirty="0"/>
            <a:t>This also means, we are at a point where we may no longer by able to  easily identify (e.g., using crowd-sourcing) the extent to which  further gains in accuracy correspond to such improvements.</a:t>
          </a:r>
        </a:p>
      </dgm:t>
    </dgm:pt>
    <dgm:pt modelId="{0FD7AE56-DC94-4DE4-88E0-9B2CC2A054F8}" type="parTrans" cxnId="{5919AA58-D3D9-40C4-B5E4-ECCFAE5B23B7}">
      <dgm:prSet/>
      <dgm:spPr/>
      <dgm:t>
        <a:bodyPr/>
        <a:lstStyle/>
        <a:p>
          <a:endParaRPr lang="en-US"/>
        </a:p>
      </dgm:t>
    </dgm:pt>
    <dgm:pt modelId="{7A66E8C7-02EC-40ED-A7C1-B53C6BCFE50E}" type="sibTrans" cxnId="{5919AA58-D3D9-40C4-B5E4-ECCFAE5B23B7}">
      <dgm:prSet/>
      <dgm:spPr/>
      <dgm:t>
        <a:bodyPr/>
        <a:lstStyle/>
        <a:p>
          <a:endParaRPr lang="en-US"/>
        </a:p>
      </dgm:t>
    </dgm:pt>
    <dgm:pt modelId="{D0CF623F-10C7-4E31-9DC7-0BAD33D65148}" type="pres">
      <dgm:prSet presAssocID="{A2C93C1E-050A-4353-8180-BDAAA331B1DC}" presName="root" presStyleCnt="0">
        <dgm:presLayoutVars>
          <dgm:dir/>
          <dgm:resizeHandles val="exact"/>
        </dgm:presLayoutVars>
      </dgm:prSet>
      <dgm:spPr/>
    </dgm:pt>
    <dgm:pt modelId="{19AFC610-6B0C-4757-9819-966FAEA2D928}" type="pres">
      <dgm:prSet presAssocID="{4C61E301-B76D-4D8B-8FB5-37B4F07524B0}" presName="compNode" presStyleCnt="0"/>
      <dgm:spPr/>
    </dgm:pt>
    <dgm:pt modelId="{7B22A5C4-5556-4908-91B1-40CF2F0B221C}" type="pres">
      <dgm:prSet presAssocID="{4C61E301-B76D-4D8B-8FB5-37B4F07524B0}" presName="bgRect" presStyleLbl="bgShp" presStyleIdx="0" presStyleCnt="4"/>
      <dgm:spPr/>
    </dgm:pt>
    <dgm:pt modelId="{EE96E5DC-82CF-4B49-843C-10524D841D21}" type="pres">
      <dgm:prSet presAssocID="{4C61E301-B76D-4D8B-8FB5-37B4F07524B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Japanese Dolls"/>
        </a:ext>
      </dgm:extLst>
    </dgm:pt>
    <dgm:pt modelId="{DDEAA309-D745-4EF0-95BF-8ADF85B6BAA4}" type="pres">
      <dgm:prSet presAssocID="{4C61E301-B76D-4D8B-8FB5-37B4F07524B0}" presName="spaceRect" presStyleCnt="0"/>
      <dgm:spPr/>
    </dgm:pt>
    <dgm:pt modelId="{AAE4E879-9FD6-4024-83A4-E1788C55E002}" type="pres">
      <dgm:prSet presAssocID="{4C61E301-B76D-4D8B-8FB5-37B4F07524B0}" presName="parTx" presStyleLbl="revTx" presStyleIdx="0" presStyleCnt="4">
        <dgm:presLayoutVars>
          <dgm:chMax val="0"/>
          <dgm:chPref val="0"/>
        </dgm:presLayoutVars>
      </dgm:prSet>
      <dgm:spPr/>
    </dgm:pt>
    <dgm:pt modelId="{A26AE36E-CA50-460E-AF14-7FCA4135D966}" type="pres">
      <dgm:prSet presAssocID="{A2C99E42-27CB-4F25-A4A1-8AD49FF54358}" presName="sibTrans" presStyleCnt="0"/>
      <dgm:spPr/>
    </dgm:pt>
    <dgm:pt modelId="{ADB5F2EB-1B81-4AA8-82A7-B1E1E1AB6B50}" type="pres">
      <dgm:prSet presAssocID="{C2819D76-53F9-45A0-85EF-6EBBCF3B87AB}" presName="compNode" presStyleCnt="0"/>
      <dgm:spPr/>
    </dgm:pt>
    <dgm:pt modelId="{2A23C9A4-DBDB-48C1-BAB0-13689B2B35B9}" type="pres">
      <dgm:prSet presAssocID="{C2819D76-53F9-45A0-85EF-6EBBCF3B87AB}" presName="bgRect" presStyleLbl="bgShp" presStyleIdx="1" presStyleCnt="4"/>
      <dgm:spPr/>
    </dgm:pt>
    <dgm:pt modelId="{34A08BB8-3F29-4508-90D4-35582679866D}" type="pres">
      <dgm:prSet presAssocID="{C2819D76-53F9-45A0-85EF-6EBBCF3B87A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E4A3F9D8-A7A0-469D-A4F4-E426E3F43F4B}" type="pres">
      <dgm:prSet presAssocID="{C2819D76-53F9-45A0-85EF-6EBBCF3B87AB}" presName="spaceRect" presStyleCnt="0"/>
      <dgm:spPr/>
    </dgm:pt>
    <dgm:pt modelId="{4FF28B37-F3EB-4946-9062-62D549ED7EA5}" type="pres">
      <dgm:prSet presAssocID="{C2819D76-53F9-45A0-85EF-6EBBCF3B87AB}" presName="parTx" presStyleLbl="revTx" presStyleIdx="1" presStyleCnt="4">
        <dgm:presLayoutVars>
          <dgm:chMax val="0"/>
          <dgm:chPref val="0"/>
        </dgm:presLayoutVars>
      </dgm:prSet>
      <dgm:spPr/>
    </dgm:pt>
    <dgm:pt modelId="{3687CF8C-FDBB-4C92-AF1E-C72CEDD5CBDE}" type="pres">
      <dgm:prSet presAssocID="{4CBF2623-F540-44FD-AD16-9FFF0892BAFC}" presName="sibTrans" presStyleCnt="0"/>
      <dgm:spPr/>
    </dgm:pt>
    <dgm:pt modelId="{E2D1C73D-3CF4-454C-96A8-E28C2DBE4D88}" type="pres">
      <dgm:prSet presAssocID="{47660B6C-4DCC-4887-A68B-782878B2A0C3}" presName="compNode" presStyleCnt="0"/>
      <dgm:spPr/>
    </dgm:pt>
    <dgm:pt modelId="{9C96EF60-19B4-4055-93C4-2ECF5C992F19}" type="pres">
      <dgm:prSet presAssocID="{47660B6C-4DCC-4887-A68B-782878B2A0C3}" presName="bgRect" presStyleLbl="bgShp" presStyleIdx="2" presStyleCnt="4"/>
      <dgm:spPr/>
    </dgm:pt>
    <dgm:pt modelId="{58EB3674-4B29-45E0-B602-6AD3ABCF2B60}" type="pres">
      <dgm:prSet presAssocID="{47660B6C-4DCC-4887-A68B-782878B2A0C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8E2DA1D0-C333-4DF2-8F51-CC836B3837DD}" type="pres">
      <dgm:prSet presAssocID="{47660B6C-4DCC-4887-A68B-782878B2A0C3}" presName="spaceRect" presStyleCnt="0"/>
      <dgm:spPr/>
    </dgm:pt>
    <dgm:pt modelId="{06AF9104-46EA-4914-BE3C-C5DFB520846E}" type="pres">
      <dgm:prSet presAssocID="{47660B6C-4DCC-4887-A68B-782878B2A0C3}" presName="parTx" presStyleLbl="revTx" presStyleIdx="2" presStyleCnt="4">
        <dgm:presLayoutVars>
          <dgm:chMax val="0"/>
          <dgm:chPref val="0"/>
        </dgm:presLayoutVars>
      </dgm:prSet>
      <dgm:spPr/>
    </dgm:pt>
    <dgm:pt modelId="{B3168530-E83F-474E-92FB-B776D73A7AEB}" type="pres">
      <dgm:prSet presAssocID="{07530966-1241-4013-8CA7-D2E0FD19A2C8}" presName="sibTrans" presStyleCnt="0"/>
      <dgm:spPr/>
    </dgm:pt>
    <dgm:pt modelId="{A37635EC-5898-4F05-A32F-16EA63788A58}" type="pres">
      <dgm:prSet presAssocID="{3A631F99-6646-4D27-939C-990B8A99AB54}" presName="compNode" presStyleCnt="0"/>
      <dgm:spPr/>
    </dgm:pt>
    <dgm:pt modelId="{7B39D3E4-57FA-4350-805B-330A0310BC8A}" type="pres">
      <dgm:prSet presAssocID="{3A631F99-6646-4D27-939C-990B8A99AB54}" presName="bgRect" presStyleLbl="bgShp" presStyleIdx="3" presStyleCnt="4"/>
      <dgm:spPr/>
    </dgm:pt>
    <dgm:pt modelId="{A5ACB618-9501-4875-9A2B-4498192D5ADA}" type="pres">
      <dgm:prSet presAssocID="{3A631F99-6646-4D27-939C-990B8A99AB5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92846D75-032E-4815-B509-18808A9D6970}" type="pres">
      <dgm:prSet presAssocID="{3A631F99-6646-4D27-939C-990B8A99AB54}" presName="spaceRect" presStyleCnt="0"/>
      <dgm:spPr/>
    </dgm:pt>
    <dgm:pt modelId="{468A5AA1-5DAA-4A5E-8966-8E7FC714BAA1}" type="pres">
      <dgm:prSet presAssocID="{3A631F99-6646-4D27-939C-990B8A99AB5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8FCAE00-3D54-4C08-8409-C73D6FF360F6}" type="presOf" srcId="{3A631F99-6646-4D27-939C-990B8A99AB54}" destId="{468A5AA1-5DAA-4A5E-8966-8E7FC714BAA1}" srcOrd="0" destOrd="0" presId="urn:microsoft.com/office/officeart/2018/2/layout/IconVerticalSolidList"/>
    <dgm:cxn modelId="{29574E4B-D02A-4D90-8880-444105D20ACC}" type="presOf" srcId="{4C61E301-B76D-4D8B-8FB5-37B4F07524B0}" destId="{AAE4E879-9FD6-4024-83A4-E1788C55E002}" srcOrd="0" destOrd="0" presId="urn:microsoft.com/office/officeart/2018/2/layout/IconVerticalSolidList"/>
    <dgm:cxn modelId="{00ED7176-830C-41D1-BDF8-05D860B60893}" srcId="{A2C93C1E-050A-4353-8180-BDAAA331B1DC}" destId="{C2819D76-53F9-45A0-85EF-6EBBCF3B87AB}" srcOrd="1" destOrd="0" parTransId="{A8F609DF-BBA1-45B5-910E-D2889DC19668}" sibTransId="{4CBF2623-F540-44FD-AD16-9FFF0892BAFC}"/>
    <dgm:cxn modelId="{5919AA58-D3D9-40C4-B5E4-ECCFAE5B23B7}" srcId="{A2C93C1E-050A-4353-8180-BDAAA331B1DC}" destId="{3A631F99-6646-4D27-939C-990B8A99AB54}" srcOrd="3" destOrd="0" parTransId="{0FD7AE56-DC94-4DE4-88E0-9B2CC2A054F8}" sibTransId="{7A66E8C7-02EC-40ED-A7C1-B53C6BCFE50E}"/>
    <dgm:cxn modelId="{E3CF709C-B9C9-4FC6-B738-6B780A90493B}" srcId="{A2C93C1E-050A-4353-8180-BDAAA331B1DC}" destId="{4C61E301-B76D-4D8B-8FB5-37B4F07524B0}" srcOrd="0" destOrd="0" parTransId="{36BF49A5-7CF6-44BD-A9C2-B8BDC3D0E0A4}" sibTransId="{A2C99E42-27CB-4F25-A4A1-8AD49FF54358}"/>
    <dgm:cxn modelId="{AE9603A6-E12F-4976-8B85-9F112CF8F111}" type="presOf" srcId="{C2819D76-53F9-45A0-85EF-6EBBCF3B87AB}" destId="{4FF28B37-F3EB-4946-9062-62D549ED7EA5}" srcOrd="0" destOrd="0" presId="urn:microsoft.com/office/officeart/2018/2/layout/IconVerticalSolidList"/>
    <dgm:cxn modelId="{639BF0A8-92BD-4DDD-9B38-6F26E5F4138F}" type="presOf" srcId="{A2C93C1E-050A-4353-8180-BDAAA331B1DC}" destId="{D0CF623F-10C7-4E31-9DC7-0BAD33D65148}" srcOrd="0" destOrd="0" presId="urn:microsoft.com/office/officeart/2018/2/layout/IconVerticalSolidList"/>
    <dgm:cxn modelId="{27F0F3DB-5A0F-44C0-B4EF-B12A2D49E480}" type="presOf" srcId="{47660B6C-4DCC-4887-A68B-782878B2A0C3}" destId="{06AF9104-46EA-4914-BE3C-C5DFB520846E}" srcOrd="0" destOrd="0" presId="urn:microsoft.com/office/officeart/2018/2/layout/IconVerticalSolidList"/>
    <dgm:cxn modelId="{5A0756F4-F44C-4C8D-953A-9D3793BA47FD}" srcId="{A2C93C1E-050A-4353-8180-BDAAA331B1DC}" destId="{47660B6C-4DCC-4887-A68B-782878B2A0C3}" srcOrd="2" destOrd="0" parTransId="{463B84DB-9EBF-4800-8B39-CE36D58F00E8}" sibTransId="{07530966-1241-4013-8CA7-D2E0FD19A2C8}"/>
    <dgm:cxn modelId="{8ECBFACE-A00F-43B4-A6C9-B44F006F085B}" type="presParOf" srcId="{D0CF623F-10C7-4E31-9DC7-0BAD33D65148}" destId="{19AFC610-6B0C-4757-9819-966FAEA2D928}" srcOrd="0" destOrd="0" presId="urn:microsoft.com/office/officeart/2018/2/layout/IconVerticalSolidList"/>
    <dgm:cxn modelId="{07277DD6-F63B-41F8-959D-BC922011DC26}" type="presParOf" srcId="{19AFC610-6B0C-4757-9819-966FAEA2D928}" destId="{7B22A5C4-5556-4908-91B1-40CF2F0B221C}" srcOrd="0" destOrd="0" presId="urn:microsoft.com/office/officeart/2018/2/layout/IconVerticalSolidList"/>
    <dgm:cxn modelId="{5D656D47-4040-4336-83C4-F013D806A07C}" type="presParOf" srcId="{19AFC610-6B0C-4757-9819-966FAEA2D928}" destId="{EE96E5DC-82CF-4B49-843C-10524D841D21}" srcOrd="1" destOrd="0" presId="urn:microsoft.com/office/officeart/2018/2/layout/IconVerticalSolidList"/>
    <dgm:cxn modelId="{AB4F7398-5401-478F-814E-D4D3E3CF4E52}" type="presParOf" srcId="{19AFC610-6B0C-4757-9819-966FAEA2D928}" destId="{DDEAA309-D745-4EF0-95BF-8ADF85B6BAA4}" srcOrd="2" destOrd="0" presId="urn:microsoft.com/office/officeart/2018/2/layout/IconVerticalSolidList"/>
    <dgm:cxn modelId="{A1112615-EF98-4D26-B134-E4DF94EEF0DB}" type="presParOf" srcId="{19AFC610-6B0C-4757-9819-966FAEA2D928}" destId="{AAE4E879-9FD6-4024-83A4-E1788C55E002}" srcOrd="3" destOrd="0" presId="urn:microsoft.com/office/officeart/2018/2/layout/IconVerticalSolidList"/>
    <dgm:cxn modelId="{D8F9F271-0C71-4297-B569-DA3E3CEBFE5D}" type="presParOf" srcId="{D0CF623F-10C7-4E31-9DC7-0BAD33D65148}" destId="{A26AE36E-CA50-460E-AF14-7FCA4135D966}" srcOrd="1" destOrd="0" presId="urn:microsoft.com/office/officeart/2018/2/layout/IconVerticalSolidList"/>
    <dgm:cxn modelId="{A7E5FA0F-653E-44A7-A976-5F3A51EF5BAD}" type="presParOf" srcId="{D0CF623F-10C7-4E31-9DC7-0BAD33D65148}" destId="{ADB5F2EB-1B81-4AA8-82A7-B1E1E1AB6B50}" srcOrd="2" destOrd="0" presId="urn:microsoft.com/office/officeart/2018/2/layout/IconVerticalSolidList"/>
    <dgm:cxn modelId="{B09F5AB7-56FE-47ED-BB91-AD59E26C131C}" type="presParOf" srcId="{ADB5F2EB-1B81-4AA8-82A7-B1E1E1AB6B50}" destId="{2A23C9A4-DBDB-48C1-BAB0-13689B2B35B9}" srcOrd="0" destOrd="0" presId="urn:microsoft.com/office/officeart/2018/2/layout/IconVerticalSolidList"/>
    <dgm:cxn modelId="{CD3C1718-958E-4B9F-B852-9E510F6AE869}" type="presParOf" srcId="{ADB5F2EB-1B81-4AA8-82A7-B1E1E1AB6B50}" destId="{34A08BB8-3F29-4508-90D4-35582679866D}" srcOrd="1" destOrd="0" presId="urn:microsoft.com/office/officeart/2018/2/layout/IconVerticalSolidList"/>
    <dgm:cxn modelId="{6A41B7A9-A7C9-44C4-BE00-C9A41D3FF092}" type="presParOf" srcId="{ADB5F2EB-1B81-4AA8-82A7-B1E1E1AB6B50}" destId="{E4A3F9D8-A7A0-469D-A4F4-E426E3F43F4B}" srcOrd="2" destOrd="0" presId="urn:microsoft.com/office/officeart/2018/2/layout/IconVerticalSolidList"/>
    <dgm:cxn modelId="{CDEC83BB-312F-47EB-8403-C31D8C38AE4B}" type="presParOf" srcId="{ADB5F2EB-1B81-4AA8-82A7-B1E1E1AB6B50}" destId="{4FF28B37-F3EB-4946-9062-62D549ED7EA5}" srcOrd="3" destOrd="0" presId="urn:microsoft.com/office/officeart/2018/2/layout/IconVerticalSolidList"/>
    <dgm:cxn modelId="{B328F7C0-E5EE-408A-973D-6B34939FB21E}" type="presParOf" srcId="{D0CF623F-10C7-4E31-9DC7-0BAD33D65148}" destId="{3687CF8C-FDBB-4C92-AF1E-C72CEDD5CBDE}" srcOrd="3" destOrd="0" presId="urn:microsoft.com/office/officeart/2018/2/layout/IconVerticalSolidList"/>
    <dgm:cxn modelId="{9CEEC489-8AC7-48E0-8067-AD14BEC2026D}" type="presParOf" srcId="{D0CF623F-10C7-4E31-9DC7-0BAD33D65148}" destId="{E2D1C73D-3CF4-454C-96A8-E28C2DBE4D88}" srcOrd="4" destOrd="0" presId="urn:microsoft.com/office/officeart/2018/2/layout/IconVerticalSolidList"/>
    <dgm:cxn modelId="{3C778B7A-90D5-4FFF-BACD-F08A1F383EEC}" type="presParOf" srcId="{E2D1C73D-3CF4-454C-96A8-E28C2DBE4D88}" destId="{9C96EF60-19B4-4055-93C4-2ECF5C992F19}" srcOrd="0" destOrd="0" presId="urn:microsoft.com/office/officeart/2018/2/layout/IconVerticalSolidList"/>
    <dgm:cxn modelId="{C8342E10-2FAD-42C9-BBD7-0BED9DDD81FF}" type="presParOf" srcId="{E2D1C73D-3CF4-454C-96A8-E28C2DBE4D88}" destId="{58EB3674-4B29-45E0-B602-6AD3ABCF2B60}" srcOrd="1" destOrd="0" presId="urn:microsoft.com/office/officeart/2018/2/layout/IconVerticalSolidList"/>
    <dgm:cxn modelId="{374B3ED3-6955-4ED0-9984-F92B9F8B770D}" type="presParOf" srcId="{E2D1C73D-3CF4-454C-96A8-E28C2DBE4D88}" destId="{8E2DA1D0-C333-4DF2-8F51-CC836B3837DD}" srcOrd="2" destOrd="0" presId="urn:microsoft.com/office/officeart/2018/2/layout/IconVerticalSolidList"/>
    <dgm:cxn modelId="{210941A8-E837-409D-8889-9F877A820209}" type="presParOf" srcId="{E2D1C73D-3CF4-454C-96A8-E28C2DBE4D88}" destId="{06AF9104-46EA-4914-BE3C-C5DFB520846E}" srcOrd="3" destOrd="0" presId="urn:microsoft.com/office/officeart/2018/2/layout/IconVerticalSolidList"/>
    <dgm:cxn modelId="{063BE09A-0F1D-49F0-A380-FDE55EE5D584}" type="presParOf" srcId="{D0CF623F-10C7-4E31-9DC7-0BAD33D65148}" destId="{B3168530-E83F-474E-92FB-B776D73A7AEB}" srcOrd="5" destOrd="0" presId="urn:microsoft.com/office/officeart/2018/2/layout/IconVerticalSolidList"/>
    <dgm:cxn modelId="{0AF1532A-EC3D-4009-B067-79DE2B9FB97B}" type="presParOf" srcId="{D0CF623F-10C7-4E31-9DC7-0BAD33D65148}" destId="{A37635EC-5898-4F05-A32F-16EA63788A58}" srcOrd="6" destOrd="0" presId="urn:microsoft.com/office/officeart/2018/2/layout/IconVerticalSolidList"/>
    <dgm:cxn modelId="{2F89739E-0FDC-4F06-B5C3-8BBD01E7567A}" type="presParOf" srcId="{A37635EC-5898-4F05-A32F-16EA63788A58}" destId="{7B39D3E4-57FA-4350-805B-330A0310BC8A}" srcOrd="0" destOrd="0" presId="urn:microsoft.com/office/officeart/2018/2/layout/IconVerticalSolidList"/>
    <dgm:cxn modelId="{A4C50DC1-6272-48AF-8705-2BAD28F701E7}" type="presParOf" srcId="{A37635EC-5898-4F05-A32F-16EA63788A58}" destId="{A5ACB618-9501-4875-9A2B-4498192D5ADA}" srcOrd="1" destOrd="0" presId="urn:microsoft.com/office/officeart/2018/2/layout/IconVerticalSolidList"/>
    <dgm:cxn modelId="{D504A43F-19D7-477C-AE55-EE72D13E31BB}" type="presParOf" srcId="{A37635EC-5898-4F05-A32F-16EA63788A58}" destId="{92846D75-032E-4815-B509-18808A9D6970}" srcOrd="2" destOrd="0" presId="urn:microsoft.com/office/officeart/2018/2/layout/IconVerticalSolidList"/>
    <dgm:cxn modelId="{6FCE2C7C-82A2-4CB5-A3FC-E17B5FF454B5}" type="presParOf" srcId="{A37635EC-5898-4F05-A32F-16EA63788A58}" destId="{468A5AA1-5DAA-4A5E-8966-8E7FC714BAA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2DB53E-AB80-46F5-A4CC-695B4DCB942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F2603764-85CB-4794-8DE0-A46C4AC90F68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This paper takes a step towards understanding how closely the widely-used vision benchmarks align with real-world tasks, that they are meant to approximate.</a:t>
          </a:r>
        </a:p>
      </dgm:t>
    </dgm:pt>
    <dgm:pt modelId="{5AFE59B0-AFD0-47E9-AF03-C063B609019F}" type="parTrans" cxnId="{D3E2B6B5-F851-49A9-8BE3-05EEF80FCB66}">
      <dgm:prSet/>
      <dgm:spPr/>
      <dgm:t>
        <a:bodyPr/>
        <a:lstStyle/>
        <a:p>
          <a:endParaRPr lang="en-US"/>
        </a:p>
      </dgm:t>
    </dgm:pt>
    <dgm:pt modelId="{D82E3549-3914-4E7A-A6DE-E62C861B26F4}" type="sibTrans" cxnId="{D3E2B6B5-F851-49A9-8BE3-05EEF80FCB66}">
      <dgm:prSet/>
      <dgm:spPr/>
      <dgm:t>
        <a:bodyPr/>
        <a:lstStyle/>
        <a:p>
          <a:endParaRPr lang="en-US"/>
        </a:p>
      </dgm:t>
    </dgm:pt>
    <dgm:pt modelId="{AA334B8D-A491-4F1B-B112-3DBFEB40C2F1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Building rich Machine Learning datasets in a scalable manner often necessitates a crowd-sourced data collection pipeline. </a:t>
          </a:r>
        </a:p>
      </dgm:t>
    </dgm:pt>
    <dgm:pt modelId="{EEED6343-8601-4919-A891-A973144CDAC3}" type="parTrans" cxnId="{CB7F930E-AAAA-401B-9CF0-5A5CAFE57232}">
      <dgm:prSet/>
      <dgm:spPr/>
      <dgm:t>
        <a:bodyPr/>
        <a:lstStyle/>
        <a:p>
          <a:endParaRPr lang="en-US"/>
        </a:p>
      </dgm:t>
    </dgm:pt>
    <dgm:pt modelId="{3947B0A8-B97F-4B5B-8FC5-CFC88DDAB97F}" type="sibTrans" cxnId="{CB7F930E-AAAA-401B-9CF0-5A5CAFE57232}">
      <dgm:prSet/>
      <dgm:spPr/>
      <dgm:t>
        <a:bodyPr/>
        <a:lstStyle/>
        <a:p>
          <a:endParaRPr lang="en-US"/>
        </a:p>
      </dgm:t>
    </dgm:pt>
    <dgm:pt modelId="{0B932BC3-E63C-40CE-AB31-236DE0F1030D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This paper analysis pinpoints, how a noisy data collection pipeline can lead to a systematic misalignment between the resulting benchmark and the real-world task it serves as a proxy for. </a:t>
          </a:r>
        </a:p>
      </dgm:t>
    </dgm:pt>
    <dgm:pt modelId="{5332D08E-203D-4E1D-B134-033AB245E204}" type="parTrans" cxnId="{395959A0-B168-4F3D-9763-02E1BCA41944}">
      <dgm:prSet/>
      <dgm:spPr/>
      <dgm:t>
        <a:bodyPr/>
        <a:lstStyle/>
        <a:p>
          <a:endParaRPr lang="en-US"/>
        </a:p>
      </dgm:t>
    </dgm:pt>
    <dgm:pt modelId="{1A5EFE6B-8403-4F44-957F-2C7DAF9E8F81}" type="sibTrans" cxnId="{395959A0-B168-4F3D-9763-02E1BCA41944}">
      <dgm:prSet/>
      <dgm:spPr/>
      <dgm:t>
        <a:bodyPr/>
        <a:lstStyle/>
        <a:p>
          <a:endParaRPr lang="en-US"/>
        </a:p>
      </dgm:t>
    </dgm:pt>
    <dgm:pt modelId="{641A957A-D270-4998-A055-9D8CC0CA44FF}" type="pres">
      <dgm:prSet presAssocID="{192DB53E-AB80-46F5-A4CC-695B4DCB942F}" presName="root" presStyleCnt="0">
        <dgm:presLayoutVars>
          <dgm:dir/>
          <dgm:resizeHandles val="exact"/>
        </dgm:presLayoutVars>
      </dgm:prSet>
      <dgm:spPr/>
    </dgm:pt>
    <dgm:pt modelId="{2C06D557-8120-4255-B886-6B68E34F9D8E}" type="pres">
      <dgm:prSet presAssocID="{F2603764-85CB-4794-8DE0-A46C4AC90F68}" presName="compNode" presStyleCnt="0"/>
      <dgm:spPr/>
    </dgm:pt>
    <dgm:pt modelId="{2089825E-F383-4B95-8C1D-21AC2CF92C17}" type="pres">
      <dgm:prSet presAssocID="{F2603764-85CB-4794-8DE0-A46C4AC90F68}" presName="bgRect" presStyleLbl="bgShp" presStyleIdx="0" presStyleCnt="3"/>
      <dgm:spPr/>
    </dgm:pt>
    <dgm:pt modelId="{C5BAA1D0-718A-4DFB-8D70-AD4C7041E28F}" type="pres">
      <dgm:prSet presAssocID="{F2603764-85CB-4794-8DE0-A46C4AC90F6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8773D113-8655-453D-9B78-6F3C95BC4046}" type="pres">
      <dgm:prSet presAssocID="{F2603764-85CB-4794-8DE0-A46C4AC90F68}" presName="spaceRect" presStyleCnt="0"/>
      <dgm:spPr/>
    </dgm:pt>
    <dgm:pt modelId="{0C1F36F6-5409-4226-A7D1-DF6D50C287BC}" type="pres">
      <dgm:prSet presAssocID="{F2603764-85CB-4794-8DE0-A46C4AC90F68}" presName="parTx" presStyleLbl="revTx" presStyleIdx="0" presStyleCnt="3">
        <dgm:presLayoutVars>
          <dgm:chMax val="0"/>
          <dgm:chPref val="0"/>
        </dgm:presLayoutVars>
      </dgm:prSet>
      <dgm:spPr/>
    </dgm:pt>
    <dgm:pt modelId="{3126158A-B7CF-413E-B05A-4620E5935BD0}" type="pres">
      <dgm:prSet presAssocID="{D82E3549-3914-4E7A-A6DE-E62C861B26F4}" presName="sibTrans" presStyleCnt="0"/>
      <dgm:spPr/>
    </dgm:pt>
    <dgm:pt modelId="{C9C25A0F-27C7-4BC2-A52F-14716C751A56}" type="pres">
      <dgm:prSet presAssocID="{AA334B8D-A491-4F1B-B112-3DBFEB40C2F1}" presName="compNode" presStyleCnt="0"/>
      <dgm:spPr/>
    </dgm:pt>
    <dgm:pt modelId="{0AEDFA12-E390-422D-A79D-B115F21530B7}" type="pres">
      <dgm:prSet presAssocID="{AA334B8D-A491-4F1B-B112-3DBFEB40C2F1}" presName="bgRect" presStyleLbl="bgShp" presStyleIdx="1" presStyleCnt="3"/>
      <dgm:spPr/>
    </dgm:pt>
    <dgm:pt modelId="{BA3AC60E-7CE7-4193-879C-CF6C3AFCB14D}" type="pres">
      <dgm:prSet presAssocID="{AA334B8D-A491-4F1B-B112-3DBFEB40C2F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84EBC36-E77B-477D-AFEF-15E05B21ADF2}" type="pres">
      <dgm:prSet presAssocID="{AA334B8D-A491-4F1B-B112-3DBFEB40C2F1}" presName="spaceRect" presStyleCnt="0"/>
      <dgm:spPr/>
    </dgm:pt>
    <dgm:pt modelId="{C54F3F0C-15FB-4675-ACBC-54A9A17CC8E2}" type="pres">
      <dgm:prSet presAssocID="{AA334B8D-A491-4F1B-B112-3DBFEB40C2F1}" presName="parTx" presStyleLbl="revTx" presStyleIdx="1" presStyleCnt="3">
        <dgm:presLayoutVars>
          <dgm:chMax val="0"/>
          <dgm:chPref val="0"/>
        </dgm:presLayoutVars>
      </dgm:prSet>
      <dgm:spPr/>
    </dgm:pt>
    <dgm:pt modelId="{38C5056E-82A9-4DDD-9091-2A105F0FE28B}" type="pres">
      <dgm:prSet presAssocID="{3947B0A8-B97F-4B5B-8FC5-CFC88DDAB97F}" presName="sibTrans" presStyleCnt="0"/>
      <dgm:spPr/>
    </dgm:pt>
    <dgm:pt modelId="{FDA8443B-7DE3-4FEC-9FC4-B7E9B43E3B62}" type="pres">
      <dgm:prSet presAssocID="{0B932BC3-E63C-40CE-AB31-236DE0F1030D}" presName="compNode" presStyleCnt="0"/>
      <dgm:spPr/>
    </dgm:pt>
    <dgm:pt modelId="{1D3914C7-1FAF-43B1-9687-1D147AB750D1}" type="pres">
      <dgm:prSet presAssocID="{0B932BC3-E63C-40CE-AB31-236DE0F1030D}" presName="bgRect" presStyleLbl="bgShp" presStyleIdx="2" presStyleCnt="3"/>
      <dgm:spPr/>
    </dgm:pt>
    <dgm:pt modelId="{E182FBCC-4F08-436C-98AC-10D069F2EA23}" type="pres">
      <dgm:prSet presAssocID="{0B932BC3-E63C-40CE-AB31-236DE0F1030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44AEBE7-6A47-4B32-A30C-AFFF575B3097}" type="pres">
      <dgm:prSet presAssocID="{0B932BC3-E63C-40CE-AB31-236DE0F1030D}" presName="spaceRect" presStyleCnt="0"/>
      <dgm:spPr/>
    </dgm:pt>
    <dgm:pt modelId="{DC19FA7A-56B1-4143-8B37-BDB6DC9D0B53}" type="pres">
      <dgm:prSet presAssocID="{0B932BC3-E63C-40CE-AB31-236DE0F1030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B7F930E-AAAA-401B-9CF0-5A5CAFE57232}" srcId="{192DB53E-AB80-46F5-A4CC-695B4DCB942F}" destId="{AA334B8D-A491-4F1B-B112-3DBFEB40C2F1}" srcOrd="1" destOrd="0" parTransId="{EEED6343-8601-4919-A891-A973144CDAC3}" sibTransId="{3947B0A8-B97F-4B5B-8FC5-CFC88DDAB97F}"/>
    <dgm:cxn modelId="{2DE0E86D-54A1-4916-BFDF-362578D0A1E0}" type="presOf" srcId="{0B932BC3-E63C-40CE-AB31-236DE0F1030D}" destId="{DC19FA7A-56B1-4143-8B37-BDB6DC9D0B53}" srcOrd="0" destOrd="0" presId="urn:microsoft.com/office/officeart/2018/2/layout/IconVerticalSolidList"/>
    <dgm:cxn modelId="{395959A0-B168-4F3D-9763-02E1BCA41944}" srcId="{192DB53E-AB80-46F5-A4CC-695B4DCB942F}" destId="{0B932BC3-E63C-40CE-AB31-236DE0F1030D}" srcOrd="2" destOrd="0" parTransId="{5332D08E-203D-4E1D-B134-033AB245E204}" sibTransId="{1A5EFE6B-8403-4F44-957F-2C7DAF9E8F81}"/>
    <dgm:cxn modelId="{D3E2B6B5-F851-49A9-8BE3-05EEF80FCB66}" srcId="{192DB53E-AB80-46F5-A4CC-695B4DCB942F}" destId="{F2603764-85CB-4794-8DE0-A46C4AC90F68}" srcOrd="0" destOrd="0" parTransId="{5AFE59B0-AFD0-47E9-AF03-C063B609019F}" sibTransId="{D82E3549-3914-4E7A-A6DE-E62C861B26F4}"/>
    <dgm:cxn modelId="{0DB24BBC-0F5B-4637-B4AE-BE029A926E48}" type="presOf" srcId="{AA334B8D-A491-4F1B-B112-3DBFEB40C2F1}" destId="{C54F3F0C-15FB-4675-ACBC-54A9A17CC8E2}" srcOrd="0" destOrd="0" presId="urn:microsoft.com/office/officeart/2018/2/layout/IconVerticalSolidList"/>
    <dgm:cxn modelId="{2042CCE2-886B-4957-A07B-3C449DF2FAD6}" type="presOf" srcId="{192DB53E-AB80-46F5-A4CC-695B4DCB942F}" destId="{641A957A-D270-4998-A055-9D8CC0CA44FF}" srcOrd="0" destOrd="0" presId="urn:microsoft.com/office/officeart/2018/2/layout/IconVerticalSolidList"/>
    <dgm:cxn modelId="{3148A3F1-6523-41BD-8311-07BE82BC96BA}" type="presOf" srcId="{F2603764-85CB-4794-8DE0-A46C4AC90F68}" destId="{0C1F36F6-5409-4226-A7D1-DF6D50C287BC}" srcOrd="0" destOrd="0" presId="urn:microsoft.com/office/officeart/2018/2/layout/IconVerticalSolidList"/>
    <dgm:cxn modelId="{4F0DF990-C281-41E3-8724-975B1B570EEB}" type="presParOf" srcId="{641A957A-D270-4998-A055-9D8CC0CA44FF}" destId="{2C06D557-8120-4255-B886-6B68E34F9D8E}" srcOrd="0" destOrd="0" presId="urn:microsoft.com/office/officeart/2018/2/layout/IconVerticalSolidList"/>
    <dgm:cxn modelId="{10C3A221-449E-46D3-9405-E9ABF84EB147}" type="presParOf" srcId="{2C06D557-8120-4255-B886-6B68E34F9D8E}" destId="{2089825E-F383-4B95-8C1D-21AC2CF92C17}" srcOrd="0" destOrd="0" presId="urn:microsoft.com/office/officeart/2018/2/layout/IconVerticalSolidList"/>
    <dgm:cxn modelId="{29418C33-AD2E-4F38-8D91-2A27F698AA7A}" type="presParOf" srcId="{2C06D557-8120-4255-B886-6B68E34F9D8E}" destId="{C5BAA1D0-718A-4DFB-8D70-AD4C7041E28F}" srcOrd="1" destOrd="0" presId="urn:microsoft.com/office/officeart/2018/2/layout/IconVerticalSolidList"/>
    <dgm:cxn modelId="{F649F093-94A0-4214-84EE-703B50593DC2}" type="presParOf" srcId="{2C06D557-8120-4255-B886-6B68E34F9D8E}" destId="{8773D113-8655-453D-9B78-6F3C95BC4046}" srcOrd="2" destOrd="0" presId="urn:microsoft.com/office/officeart/2018/2/layout/IconVerticalSolidList"/>
    <dgm:cxn modelId="{FAE278E6-6F33-422E-AF7C-4FDE8306C4A7}" type="presParOf" srcId="{2C06D557-8120-4255-B886-6B68E34F9D8E}" destId="{0C1F36F6-5409-4226-A7D1-DF6D50C287BC}" srcOrd="3" destOrd="0" presId="urn:microsoft.com/office/officeart/2018/2/layout/IconVerticalSolidList"/>
    <dgm:cxn modelId="{1C5A51DA-EF40-4560-A916-C4ED28BC7651}" type="presParOf" srcId="{641A957A-D270-4998-A055-9D8CC0CA44FF}" destId="{3126158A-B7CF-413E-B05A-4620E5935BD0}" srcOrd="1" destOrd="0" presId="urn:microsoft.com/office/officeart/2018/2/layout/IconVerticalSolidList"/>
    <dgm:cxn modelId="{D3443F95-4C58-4004-ACDD-09667FF26757}" type="presParOf" srcId="{641A957A-D270-4998-A055-9D8CC0CA44FF}" destId="{C9C25A0F-27C7-4BC2-A52F-14716C751A56}" srcOrd="2" destOrd="0" presId="urn:microsoft.com/office/officeart/2018/2/layout/IconVerticalSolidList"/>
    <dgm:cxn modelId="{5A7029FA-E28F-4E01-AAE2-42D64BF2FD45}" type="presParOf" srcId="{C9C25A0F-27C7-4BC2-A52F-14716C751A56}" destId="{0AEDFA12-E390-422D-A79D-B115F21530B7}" srcOrd="0" destOrd="0" presId="urn:microsoft.com/office/officeart/2018/2/layout/IconVerticalSolidList"/>
    <dgm:cxn modelId="{4FD517F4-443D-47CC-B5CD-5BA00CDA2713}" type="presParOf" srcId="{C9C25A0F-27C7-4BC2-A52F-14716C751A56}" destId="{BA3AC60E-7CE7-4193-879C-CF6C3AFCB14D}" srcOrd="1" destOrd="0" presId="urn:microsoft.com/office/officeart/2018/2/layout/IconVerticalSolidList"/>
    <dgm:cxn modelId="{B51FAF92-8844-4F63-9D53-650847B303FD}" type="presParOf" srcId="{C9C25A0F-27C7-4BC2-A52F-14716C751A56}" destId="{884EBC36-E77B-477D-AFEF-15E05B21ADF2}" srcOrd="2" destOrd="0" presId="urn:microsoft.com/office/officeart/2018/2/layout/IconVerticalSolidList"/>
    <dgm:cxn modelId="{2437477E-6514-4486-9A1E-31E456B9AE8F}" type="presParOf" srcId="{C9C25A0F-27C7-4BC2-A52F-14716C751A56}" destId="{C54F3F0C-15FB-4675-ACBC-54A9A17CC8E2}" srcOrd="3" destOrd="0" presId="urn:microsoft.com/office/officeart/2018/2/layout/IconVerticalSolidList"/>
    <dgm:cxn modelId="{303A5C3F-2CA6-463F-808F-37EEA05F6A55}" type="presParOf" srcId="{641A957A-D270-4998-A055-9D8CC0CA44FF}" destId="{38C5056E-82A9-4DDD-9091-2A105F0FE28B}" srcOrd="3" destOrd="0" presId="urn:microsoft.com/office/officeart/2018/2/layout/IconVerticalSolidList"/>
    <dgm:cxn modelId="{9DB135D5-124C-48DC-B0B4-0543A9BAD8D3}" type="presParOf" srcId="{641A957A-D270-4998-A055-9D8CC0CA44FF}" destId="{FDA8443B-7DE3-4FEC-9FC4-B7E9B43E3B62}" srcOrd="4" destOrd="0" presId="urn:microsoft.com/office/officeart/2018/2/layout/IconVerticalSolidList"/>
    <dgm:cxn modelId="{C65B0B64-95E6-4FC4-8E1B-7EEF2D8DC63F}" type="presParOf" srcId="{FDA8443B-7DE3-4FEC-9FC4-B7E9B43E3B62}" destId="{1D3914C7-1FAF-43B1-9687-1D147AB750D1}" srcOrd="0" destOrd="0" presId="urn:microsoft.com/office/officeart/2018/2/layout/IconVerticalSolidList"/>
    <dgm:cxn modelId="{90E8AB97-E787-4689-9789-E00DDB224C5C}" type="presParOf" srcId="{FDA8443B-7DE3-4FEC-9FC4-B7E9B43E3B62}" destId="{E182FBCC-4F08-436C-98AC-10D069F2EA23}" srcOrd="1" destOrd="0" presId="urn:microsoft.com/office/officeart/2018/2/layout/IconVerticalSolidList"/>
    <dgm:cxn modelId="{95EB8A0D-001B-4014-B4BE-5200022EDA86}" type="presParOf" srcId="{FDA8443B-7DE3-4FEC-9FC4-B7E9B43E3B62}" destId="{A44AEBE7-6A47-4B32-A30C-AFFF575B3097}" srcOrd="2" destOrd="0" presId="urn:microsoft.com/office/officeart/2018/2/layout/IconVerticalSolidList"/>
    <dgm:cxn modelId="{0E2E792C-4144-48A1-A2CE-8CF5447C11E7}" type="presParOf" srcId="{FDA8443B-7DE3-4FEC-9FC4-B7E9B43E3B62}" destId="{DC19FA7A-56B1-4143-8B37-BDB6DC9D0B5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628E8F1-E210-416C-A0C4-264F3C8E575C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F75359-7763-4034-9CA2-1F4219C60F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created through scalable methods, like building a dataset with the help of large group of people (Annotators)</a:t>
          </a:r>
        </a:p>
      </dgm:t>
    </dgm:pt>
    <dgm:pt modelId="{8B6A8A1E-8A53-46E6-AF91-CB6217969778}" type="parTrans" cxnId="{62EE17A6-8C19-47ED-A6CD-7770D0072167}">
      <dgm:prSet/>
      <dgm:spPr/>
      <dgm:t>
        <a:bodyPr/>
        <a:lstStyle/>
        <a:p>
          <a:endParaRPr lang="en-US"/>
        </a:p>
      </dgm:t>
    </dgm:pt>
    <dgm:pt modelId="{A72BAFC3-A7BA-48D1-B1F8-77A584796117}" type="sibTrans" cxnId="{62EE17A6-8C19-47ED-A6CD-7770D007216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5E91CE-CE2B-4176-8752-741BFABC47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Annotators were not asked to classify images, but rather to validate a specific automatically-obtained candidate label without knowledge of other classes in the dataset.</a:t>
          </a:r>
        </a:p>
      </dgm:t>
    </dgm:pt>
    <dgm:pt modelId="{09A52D4C-8A70-4625-94CB-CA3C957ACEA0}" type="parTrans" cxnId="{61389022-A779-4342-8666-87C1AEE8BF19}">
      <dgm:prSet/>
      <dgm:spPr/>
      <dgm:t>
        <a:bodyPr/>
        <a:lstStyle/>
        <a:p>
          <a:endParaRPr lang="en-US"/>
        </a:p>
      </dgm:t>
    </dgm:pt>
    <dgm:pt modelId="{1F066270-E0AA-4C02-A05F-51172A3F76A7}" type="sibTrans" cxnId="{61389022-A779-4342-8666-87C1AEE8BF1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E4C860D-2DAD-407F-B8D2-25B168F646F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Leads to systemic annotation issues in the dataset, multi-object image problem and bias in the label validation</a:t>
          </a:r>
        </a:p>
      </dgm:t>
    </dgm:pt>
    <dgm:pt modelId="{696AD329-7719-45C0-A24D-20A1D1D6315B}" type="parTrans" cxnId="{52B9FCC4-1303-4EAB-A514-A5CECB7469E2}">
      <dgm:prSet/>
      <dgm:spPr/>
      <dgm:t>
        <a:bodyPr/>
        <a:lstStyle/>
        <a:p>
          <a:endParaRPr lang="en-US"/>
        </a:p>
      </dgm:t>
    </dgm:pt>
    <dgm:pt modelId="{3A0D72A1-E171-4F51-B913-936C4BF3442B}" type="sibTrans" cxnId="{52B9FCC4-1303-4EAB-A514-A5CECB7469E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E39B43D-9E59-4E76-A952-093E6840D9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These issues results in tension between building realistic large-scale benchmarks and the scalable data collection pipeline</a:t>
          </a:r>
        </a:p>
      </dgm:t>
    </dgm:pt>
    <dgm:pt modelId="{65D690CA-BEA3-42F6-B61C-716EFA826AD4}" type="parTrans" cxnId="{5F21C5F9-5C34-4C11-874E-210F4D5A30E5}">
      <dgm:prSet/>
      <dgm:spPr/>
      <dgm:t>
        <a:bodyPr/>
        <a:lstStyle/>
        <a:p>
          <a:endParaRPr lang="en-US"/>
        </a:p>
      </dgm:t>
    </dgm:pt>
    <dgm:pt modelId="{7CD870A1-9E32-4243-8225-A99E8DC3F90D}" type="sibTrans" cxnId="{5F21C5F9-5C34-4C11-874E-210F4D5A30E5}">
      <dgm:prSet/>
      <dgm:spPr/>
      <dgm:t>
        <a:bodyPr/>
        <a:lstStyle/>
        <a:p>
          <a:endParaRPr lang="en-US"/>
        </a:p>
      </dgm:t>
    </dgm:pt>
    <dgm:pt modelId="{44A89D4F-69A3-4AA6-B468-1F65583D2521}" type="pres">
      <dgm:prSet presAssocID="{0628E8F1-E210-416C-A0C4-264F3C8E575C}" presName="root" presStyleCnt="0">
        <dgm:presLayoutVars>
          <dgm:dir/>
          <dgm:resizeHandles val="exact"/>
        </dgm:presLayoutVars>
      </dgm:prSet>
      <dgm:spPr/>
    </dgm:pt>
    <dgm:pt modelId="{11B4CBB0-B6B8-4238-B7E0-D048DDF468FE}" type="pres">
      <dgm:prSet presAssocID="{0628E8F1-E210-416C-A0C4-264F3C8E575C}" presName="container" presStyleCnt="0">
        <dgm:presLayoutVars>
          <dgm:dir/>
          <dgm:resizeHandles val="exact"/>
        </dgm:presLayoutVars>
      </dgm:prSet>
      <dgm:spPr/>
    </dgm:pt>
    <dgm:pt modelId="{E4B1B275-F561-4E72-A533-5713E2A96512}" type="pres">
      <dgm:prSet presAssocID="{09F75359-7763-4034-9CA2-1F4219C60F53}" presName="compNode" presStyleCnt="0"/>
      <dgm:spPr/>
    </dgm:pt>
    <dgm:pt modelId="{B2DCC598-1144-427C-9496-E37C851EA1FD}" type="pres">
      <dgm:prSet presAssocID="{09F75359-7763-4034-9CA2-1F4219C60F53}" presName="iconBgRect" presStyleLbl="bgShp" presStyleIdx="0" presStyleCnt="4"/>
      <dgm:spPr/>
    </dgm:pt>
    <dgm:pt modelId="{78CE5A0D-D58D-4587-A198-F7767D324C15}" type="pres">
      <dgm:prSet presAssocID="{09F75359-7763-4034-9CA2-1F4219C60F5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128E245D-BBEA-460B-85FD-3A7CAB7F4687}" type="pres">
      <dgm:prSet presAssocID="{09F75359-7763-4034-9CA2-1F4219C60F53}" presName="spaceRect" presStyleCnt="0"/>
      <dgm:spPr/>
    </dgm:pt>
    <dgm:pt modelId="{455C75DD-D939-43F9-B7A9-2365477C013E}" type="pres">
      <dgm:prSet presAssocID="{09F75359-7763-4034-9CA2-1F4219C60F53}" presName="textRect" presStyleLbl="revTx" presStyleIdx="0" presStyleCnt="4">
        <dgm:presLayoutVars>
          <dgm:chMax val="1"/>
          <dgm:chPref val="1"/>
        </dgm:presLayoutVars>
      </dgm:prSet>
      <dgm:spPr/>
    </dgm:pt>
    <dgm:pt modelId="{8293702B-6769-4EFE-8C94-AA0306088046}" type="pres">
      <dgm:prSet presAssocID="{A72BAFC3-A7BA-48D1-B1F8-77A584796117}" presName="sibTrans" presStyleLbl="sibTrans2D1" presStyleIdx="0" presStyleCnt="0"/>
      <dgm:spPr/>
    </dgm:pt>
    <dgm:pt modelId="{B60FC2DA-6310-4D6A-8362-3382C8AC65D1}" type="pres">
      <dgm:prSet presAssocID="{E55E91CE-CE2B-4176-8752-741BFABC47A6}" presName="compNode" presStyleCnt="0"/>
      <dgm:spPr/>
    </dgm:pt>
    <dgm:pt modelId="{0E756184-7FB5-4884-9C08-370963EF6293}" type="pres">
      <dgm:prSet presAssocID="{E55E91CE-CE2B-4176-8752-741BFABC47A6}" presName="iconBgRect" presStyleLbl="bgShp" presStyleIdx="1" presStyleCnt="4"/>
      <dgm:spPr/>
    </dgm:pt>
    <dgm:pt modelId="{B39605D6-7F17-4DFA-ADCB-0704A9D8789E}" type="pres">
      <dgm:prSet presAssocID="{E55E91CE-CE2B-4176-8752-741BFABC47A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DBF263ED-ED0E-452B-8DEA-EC44182DEECD}" type="pres">
      <dgm:prSet presAssocID="{E55E91CE-CE2B-4176-8752-741BFABC47A6}" presName="spaceRect" presStyleCnt="0"/>
      <dgm:spPr/>
    </dgm:pt>
    <dgm:pt modelId="{03396E3B-8E0A-4ED9-AA53-99004421B846}" type="pres">
      <dgm:prSet presAssocID="{E55E91CE-CE2B-4176-8752-741BFABC47A6}" presName="textRect" presStyleLbl="revTx" presStyleIdx="1" presStyleCnt="4">
        <dgm:presLayoutVars>
          <dgm:chMax val="1"/>
          <dgm:chPref val="1"/>
        </dgm:presLayoutVars>
      </dgm:prSet>
      <dgm:spPr/>
    </dgm:pt>
    <dgm:pt modelId="{7A24806F-39CA-4966-BFDC-A244C840456D}" type="pres">
      <dgm:prSet presAssocID="{1F066270-E0AA-4C02-A05F-51172A3F76A7}" presName="sibTrans" presStyleLbl="sibTrans2D1" presStyleIdx="0" presStyleCnt="0"/>
      <dgm:spPr/>
    </dgm:pt>
    <dgm:pt modelId="{6F54A8EF-591A-4F43-98A7-BD39A3B564F9}" type="pres">
      <dgm:prSet presAssocID="{2E4C860D-2DAD-407F-B8D2-25B168F646FF}" presName="compNode" presStyleCnt="0"/>
      <dgm:spPr/>
    </dgm:pt>
    <dgm:pt modelId="{83244EE7-C5B1-4F76-8D69-44E658FC3012}" type="pres">
      <dgm:prSet presAssocID="{2E4C860D-2DAD-407F-B8D2-25B168F646FF}" presName="iconBgRect" presStyleLbl="bgShp" presStyleIdx="2" presStyleCnt="4"/>
      <dgm:spPr/>
    </dgm:pt>
    <dgm:pt modelId="{E7476C8E-C0B6-4C7F-874B-976938433F7C}" type="pres">
      <dgm:prSet presAssocID="{2E4C860D-2DAD-407F-B8D2-25B168F646F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314A766D-EAEF-4C9F-966D-BB1468D395D4}" type="pres">
      <dgm:prSet presAssocID="{2E4C860D-2DAD-407F-B8D2-25B168F646FF}" presName="spaceRect" presStyleCnt="0"/>
      <dgm:spPr/>
    </dgm:pt>
    <dgm:pt modelId="{35EF3ED9-081D-4086-B312-095660F1612C}" type="pres">
      <dgm:prSet presAssocID="{2E4C860D-2DAD-407F-B8D2-25B168F646FF}" presName="textRect" presStyleLbl="revTx" presStyleIdx="2" presStyleCnt="4">
        <dgm:presLayoutVars>
          <dgm:chMax val="1"/>
          <dgm:chPref val="1"/>
        </dgm:presLayoutVars>
      </dgm:prSet>
      <dgm:spPr/>
    </dgm:pt>
    <dgm:pt modelId="{17C0B2D5-F05A-428A-9D33-495EBF405BA1}" type="pres">
      <dgm:prSet presAssocID="{3A0D72A1-E171-4F51-B913-936C4BF3442B}" presName="sibTrans" presStyleLbl="sibTrans2D1" presStyleIdx="0" presStyleCnt="0"/>
      <dgm:spPr/>
    </dgm:pt>
    <dgm:pt modelId="{7B33B1F3-517A-41FE-8A5D-AF7DC58B5DC6}" type="pres">
      <dgm:prSet presAssocID="{BE39B43D-9E59-4E76-A952-093E6840D9C2}" presName="compNode" presStyleCnt="0"/>
      <dgm:spPr/>
    </dgm:pt>
    <dgm:pt modelId="{54D184C4-8FB2-4CA6-B58A-B707DF305817}" type="pres">
      <dgm:prSet presAssocID="{BE39B43D-9E59-4E76-A952-093E6840D9C2}" presName="iconBgRect" presStyleLbl="bgShp" presStyleIdx="3" presStyleCnt="4"/>
      <dgm:spPr/>
    </dgm:pt>
    <dgm:pt modelId="{CFA0033E-A211-4CA6-AA80-EC6F53EF46A9}" type="pres">
      <dgm:prSet presAssocID="{BE39B43D-9E59-4E76-A952-093E6840D9C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C72D645-967A-4578-83C5-07B846578B98}" type="pres">
      <dgm:prSet presAssocID="{BE39B43D-9E59-4E76-A952-093E6840D9C2}" presName="spaceRect" presStyleCnt="0"/>
      <dgm:spPr/>
    </dgm:pt>
    <dgm:pt modelId="{F6943F3C-9DF0-45CB-A769-84E9A450387E}" type="pres">
      <dgm:prSet presAssocID="{BE39B43D-9E59-4E76-A952-093E6840D9C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1389022-A779-4342-8666-87C1AEE8BF19}" srcId="{0628E8F1-E210-416C-A0C4-264F3C8E575C}" destId="{E55E91CE-CE2B-4176-8752-741BFABC47A6}" srcOrd="1" destOrd="0" parTransId="{09A52D4C-8A70-4625-94CB-CA3C957ACEA0}" sibTransId="{1F066270-E0AA-4C02-A05F-51172A3F76A7}"/>
    <dgm:cxn modelId="{6379A92F-078D-4B8C-88E1-6A101C9D86EB}" type="presOf" srcId="{1F066270-E0AA-4C02-A05F-51172A3F76A7}" destId="{7A24806F-39CA-4966-BFDC-A244C840456D}" srcOrd="0" destOrd="0" presId="urn:microsoft.com/office/officeart/2018/2/layout/IconCircleList"/>
    <dgm:cxn modelId="{90BFF841-DC28-4FD1-90DB-409E2DE3AAD3}" type="presOf" srcId="{E55E91CE-CE2B-4176-8752-741BFABC47A6}" destId="{03396E3B-8E0A-4ED9-AA53-99004421B846}" srcOrd="0" destOrd="0" presId="urn:microsoft.com/office/officeart/2018/2/layout/IconCircleList"/>
    <dgm:cxn modelId="{F1E1F072-F486-481D-8D04-A841ABD34AB7}" type="presOf" srcId="{BE39B43D-9E59-4E76-A952-093E6840D9C2}" destId="{F6943F3C-9DF0-45CB-A769-84E9A450387E}" srcOrd="0" destOrd="0" presId="urn:microsoft.com/office/officeart/2018/2/layout/IconCircleList"/>
    <dgm:cxn modelId="{62EE17A6-8C19-47ED-A6CD-7770D0072167}" srcId="{0628E8F1-E210-416C-A0C4-264F3C8E575C}" destId="{09F75359-7763-4034-9CA2-1F4219C60F53}" srcOrd="0" destOrd="0" parTransId="{8B6A8A1E-8A53-46E6-AF91-CB6217969778}" sibTransId="{A72BAFC3-A7BA-48D1-B1F8-77A584796117}"/>
    <dgm:cxn modelId="{E98569B6-771C-4764-A65D-4485FF5A7B60}" type="presOf" srcId="{A72BAFC3-A7BA-48D1-B1F8-77A584796117}" destId="{8293702B-6769-4EFE-8C94-AA0306088046}" srcOrd="0" destOrd="0" presId="urn:microsoft.com/office/officeart/2018/2/layout/IconCircleList"/>
    <dgm:cxn modelId="{26D9AFBE-C92D-4926-A14C-6532EE0C6265}" type="presOf" srcId="{2E4C860D-2DAD-407F-B8D2-25B168F646FF}" destId="{35EF3ED9-081D-4086-B312-095660F1612C}" srcOrd="0" destOrd="0" presId="urn:microsoft.com/office/officeart/2018/2/layout/IconCircleList"/>
    <dgm:cxn modelId="{52B9FCC4-1303-4EAB-A514-A5CECB7469E2}" srcId="{0628E8F1-E210-416C-A0C4-264F3C8E575C}" destId="{2E4C860D-2DAD-407F-B8D2-25B168F646FF}" srcOrd="2" destOrd="0" parTransId="{696AD329-7719-45C0-A24D-20A1D1D6315B}" sibTransId="{3A0D72A1-E171-4F51-B913-936C4BF3442B}"/>
    <dgm:cxn modelId="{910A46DF-FB5E-47A8-BFAE-3EAC9C7A550F}" type="presOf" srcId="{09F75359-7763-4034-9CA2-1F4219C60F53}" destId="{455C75DD-D939-43F9-B7A9-2365477C013E}" srcOrd="0" destOrd="0" presId="urn:microsoft.com/office/officeart/2018/2/layout/IconCircleList"/>
    <dgm:cxn modelId="{D3773AE9-1C4E-4FA4-9088-896F29185122}" type="presOf" srcId="{3A0D72A1-E171-4F51-B913-936C4BF3442B}" destId="{17C0B2D5-F05A-428A-9D33-495EBF405BA1}" srcOrd="0" destOrd="0" presId="urn:microsoft.com/office/officeart/2018/2/layout/IconCircleList"/>
    <dgm:cxn modelId="{A3A39BF2-05EC-44EF-8216-5FAEA8DABE7C}" type="presOf" srcId="{0628E8F1-E210-416C-A0C4-264F3C8E575C}" destId="{44A89D4F-69A3-4AA6-B468-1F65583D2521}" srcOrd="0" destOrd="0" presId="urn:microsoft.com/office/officeart/2018/2/layout/IconCircleList"/>
    <dgm:cxn modelId="{5F21C5F9-5C34-4C11-874E-210F4D5A30E5}" srcId="{0628E8F1-E210-416C-A0C4-264F3C8E575C}" destId="{BE39B43D-9E59-4E76-A952-093E6840D9C2}" srcOrd="3" destOrd="0" parTransId="{65D690CA-BEA3-42F6-B61C-716EFA826AD4}" sibTransId="{7CD870A1-9E32-4243-8225-A99E8DC3F90D}"/>
    <dgm:cxn modelId="{2BBAB46A-EFF5-4573-AB00-04F59402533D}" type="presParOf" srcId="{44A89D4F-69A3-4AA6-B468-1F65583D2521}" destId="{11B4CBB0-B6B8-4238-B7E0-D048DDF468FE}" srcOrd="0" destOrd="0" presId="urn:microsoft.com/office/officeart/2018/2/layout/IconCircleList"/>
    <dgm:cxn modelId="{E7879675-1B21-483D-9622-2F2B8890503F}" type="presParOf" srcId="{11B4CBB0-B6B8-4238-B7E0-D048DDF468FE}" destId="{E4B1B275-F561-4E72-A533-5713E2A96512}" srcOrd="0" destOrd="0" presId="urn:microsoft.com/office/officeart/2018/2/layout/IconCircleList"/>
    <dgm:cxn modelId="{EBFE6EAB-8A30-487D-A439-21E7922E10B7}" type="presParOf" srcId="{E4B1B275-F561-4E72-A533-5713E2A96512}" destId="{B2DCC598-1144-427C-9496-E37C851EA1FD}" srcOrd="0" destOrd="0" presId="urn:microsoft.com/office/officeart/2018/2/layout/IconCircleList"/>
    <dgm:cxn modelId="{BBF3A72E-A014-4D75-A4A4-F0324A8A6B5F}" type="presParOf" srcId="{E4B1B275-F561-4E72-A533-5713E2A96512}" destId="{78CE5A0D-D58D-4587-A198-F7767D324C15}" srcOrd="1" destOrd="0" presId="urn:microsoft.com/office/officeart/2018/2/layout/IconCircleList"/>
    <dgm:cxn modelId="{5084B054-E20E-40B4-994C-231158B94B3B}" type="presParOf" srcId="{E4B1B275-F561-4E72-A533-5713E2A96512}" destId="{128E245D-BBEA-460B-85FD-3A7CAB7F4687}" srcOrd="2" destOrd="0" presId="urn:microsoft.com/office/officeart/2018/2/layout/IconCircleList"/>
    <dgm:cxn modelId="{E7A23450-5D37-4B8E-81AD-F82F32F7AFE0}" type="presParOf" srcId="{E4B1B275-F561-4E72-A533-5713E2A96512}" destId="{455C75DD-D939-43F9-B7A9-2365477C013E}" srcOrd="3" destOrd="0" presId="urn:microsoft.com/office/officeart/2018/2/layout/IconCircleList"/>
    <dgm:cxn modelId="{F4BF0ADB-CD72-4D4D-BF6D-45B862248AF0}" type="presParOf" srcId="{11B4CBB0-B6B8-4238-B7E0-D048DDF468FE}" destId="{8293702B-6769-4EFE-8C94-AA0306088046}" srcOrd="1" destOrd="0" presId="urn:microsoft.com/office/officeart/2018/2/layout/IconCircleList"/>
    <dgm:cxn modelId="{3F38CFB8-AF82-404D-A31C-758CC1D3CDD4}" type="presParOf" srcId="{11B4CBB0-B6B8-4238-B7E0-D048DDF468FE}" destId="{B60FC2DA-6310-4D6A-8362-3382C8AC65D1}" srcOrd="2" destOrd="0" presId="urn:microsoft.com/office/officeart/2018/2/layout/IconCircleList"/>
    <dgm:cxn modelId="{2A98230C-887F-4D35-96E4-86701BA45138}" type="presParOf" srcId="{B60FC2DA-6310-4D6A-8362-3382C8AC65D1}" destId="{0E756184-7FB5-4884-9C08-370963EF6293}" srcOrd="0" destOrd="0" presId="urn:microsoft.com/office/officeart/2018/2/layout/IconCircleList"/>
    <dgm:cxn modelId="{1DC00FE6-8B87-41EE-94A5-40AFD0594FD4}" type="presParOf" srcId="{B60FC2DA-6310-4D6A-8362-3382C8AC65D1}" destId="{B39605D6-7F17-4DFA-ADCB-0704A9D8789E}" srcOrd="1" destOrd="0" presId="urn:microsoft.com/office/officeart/2018/2/layout/IconCircleList"/>
    <dgm:cxn modelId="{98D94DFF-219C-4CBC-A1A4-32A42801EEB3}" type="presParOf" srcId="{B60FC2DA-6310-4D6A-8362-3382C8AC65D1}" destId="{DBF263ED-ED0E-452B-8DEA-EC44182DEECD}" srcOrd="2" destOrd="0" presId="urn:microsoft.com/office/officeart/2018/2/layout/IconCircleList"/>
    <dgm:cxn modelId="{2A9E145A-6AC6-4335-86BD-CD3B6B41F8B6}" type="presParOf" srcId="{B60FC2DA-6310-4D6A-8362-3382C8AC65D1}" destId="{03396E3B-8E0A-4ED9-AA53-99004421B846}" srcOrd="3" destOrd="0" presId="urn:microsoft.com/office/officeart/2018/2/layout/IconCircleList"/>
    <dgm:cxn modelId="{58AD8C5B-3B8D-47B7-8A90-14FAE67D9031}" type="presParOf" srcId="{11B4CBB0-B6B8-4238-B7E0-D048DDF468FE}" destId="{7A24806F-39CA-4966-BFDC-A244C840456D}" srcOrd="3" destOrd="0" presId="urn:microsoft.com/office/officeart/2018/2/layout/IconCircleList"/>
    <dgm:cxn modelId="{99E826F1-CAC8-4FAC-8E77-19E5F6D925C2}" type="presParOf" srcId="{11B4CBB0-B6B8-4238-B7E0-D048DDF468FE}" destId="{6F54A8EF-591A-4F43-98A7-BD39A3B564F9}" srcOrd="4" destOrd="0" presId="urn:microsoft.com/office/officeart/2018/2/layout/IconCircleList"/>
    <dgm:cxn modelId="{0725EDC9-253C-4F22-A4F3-837344D5C25F}" type="presParOf" srcId="{6F54A8EF-591A-4F43-98A7-BD39A3B564F9}" destId="{83244EE7-C5B1-4F76-8D69-44E658FC3012}" srcOrd="0" destOrd="0" presId="urn:microsoft.com/office/officeart/2018/2/layout/IconCircleList"/>
    <dgm:cxn modelId="{49B9994D-414B-446F-B61E-2A47015F2B0D}" type="presParOf" srcId="{6F54A8EF-591A-4F43-98A7-BD39A3B564F9}" destId="{E7476C8E-C0B6-4C7F-874B-976938433F7C}" srcOrd="1" destOrd="0" presId="urn:microsoft.com/office/officeart/2018/2/layout/IconCircleList"/>
    <dgm:cxn modelId="{E5E2510B-DB2C-420E-B612-BFAECE1AE0AC}" type="presParOf" srcId="{6F54A8EF-591A-4F43-98A7-BD39A3B564F9}" destId="{314A766D-EAEF-4C9F-966D-BB1468D395D4}" srcOrd="2" destOrd="0" presId="urn:microsoft.com/office/officeart/2018/2/layout/IconCircleList"/>
    <dgm:cxn modelId="{9018F49A-FCB7-4207-80E4-A30EEEE10260}" type="presParOf" srcId="{6F54A8EF-591A-4F43-98A7-BD39A3B564F9}" destId="{35EF3ED9-081D-4086-B312-095660F1612C}" srcOrd="3" destOrd="0" presId="urn:microsoft.com/office/officeart/2018/2/layout/IconCircleList"/>
    <dgm:cxn modelId="{AC1CB01F-4407-41DB-B50F-BBF30505E162}" type="presParOf" srcId="{11B4CBB0-B6B8-4238-B7E0-D048DDF468FE}" destId="{17C0B2D5-F05A-428A-9D33-495EBF405BA1}" srcOrd="5" destOrd="0" presId="urn:microsoft.com/office/officeart/2018/2/layout/IconCircleList"/>
    <dgm:cxn modelId="{E82CDACE-D8DC-4216-98A5-C9C57A685F7F}" type="presParOf" srcId="{11B4CBB0-B6B8-4238-B7E0-D048DDF468FE}" destId="{7B33B1F3-517A-41FE-8A5D-AF7DC58B5DC6}" srcOrd="6" destOrd="0" presId="urn:microsoft.com/office/officeart/2018/2/layout/IconCircleList"/>
    <dgm:cxn modelId="{7F96293F-0343-46CE-8E31-B0B18E9599AE}" type="presParOf" srcId="{7B33B1F3-517A-41FE-8A5D-AF7DC58B5DC6}" destId="{54D184C4-8FB2-4CA6-B58A-B707DF305817}" srcOrd="0" destOrd="0" presId="urn:microsoft.com/office/officeart/2018/2/layout/IconCircleList"/>
    <dgm:cxn modelId="{3E081CCD-3A0B-435E-A7EF-CCC944EAB2B2}" type="presParOf" srcId="{7B33B1F3-517A-41FE-8A5D-AF7DC58B5DC6}" destId="{CFA0033E-A211-4CA6-AA80-EC6F53EF46A9}" srcOrd="1" destOrd="0" presId="urn:microsoft.com/office/officeart/2018/2/layout/IconCircleList"/>
    <dgm:cxn modelId="{5ED92C7F-4A58-4CB4-9B9A-F54187734729}" type="presParOf" srcId="{7B33B1F3-517A-41FE-8A5D-AF7DC58B5DC6}" destId="{3C72D645-967A-4578-83C5-07B846578B98}" srcOrd="2" destOrd="0" presId="urn:microsoft.com/office/officeart/2018/2/layout/IconCircleList"/>
    <dgm:cxn modelId="{95910CED-1F7B-43AC-BE7A-5E9374FD1544}" type="presParOf" srcId="{7B33B1F3-517A-41FE-8A5D-AF7DC58B5DC6}" destId="{F6943F3C-9DF0-45CB-A769-84E9A450387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5B6895F-A0C3-44F8-B97D-7FCC8CA337A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211921-B33C-4AEB-B9EC-5FAD28BD85F8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ImageNet is a prototypical example of large-scale dataset </a:t>
          </a:r>
        </a:p>
      </dgm:t>
    </dgm:pt>
    <dgm:pt modelId="{8F5D7567-FBC7-4545-A26D-D449A6C4BFAD}" type="parTrans" cxnId="{DA7B2A93-2AD8-4C29-9B26-0A074EDB18F4}">
      <dgm:prSet/>
      <dgm:spPr/>
      <dgm:t>
        <a:bodyPr/>
        <a:lstStyle/>
        <a:p>
          <a:endParaRPr lang="en-US"/>
        </a:p>
      </dgm:t>
    </dgm:pt>
    <dgm:pt modelId="{6EFBDF8B-F583-49B2-9D57-2119CE731963}" type="sibTrans" cxnId="{DA7B2A93-2AD8-4C29-9B26-0A074EDB18F4}">
      <dgm:prSet/>
      <dgm:spPr/>
      <dgm:t>
        <a:bodyPr/>
        <a:lstStyle/>
        <a:p>
          <a:endParaRPr lang="en-US"/>
        </a:p>
      </dgm:t>
    </dgm:pt>
    <dgm:pt modelId="{D028BE72-97DB-44A4-BB32-9D68128D8DA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It has 1000 classes and more than million images</a:t>
          </a:r>
        </a:p>
      </dgm:t>
    </dgm:pt>
    <dgm:pt modelId="{281EB63C-3D17-4898-BC9C-2B9F631CB47E}" type="parTrans" cxnId="{EC04C2A7-1554-4869-BF70-545C218B904D}">
      <dgm:prSet/>
      <dgm:spPr/>
      <dgm:t>
        <a:bodyPr/>
        <a:lstStyle/>
        <a:p>
          <a:endParaRPr lang="en-US"/>
        </a:p>
      </dgm:t>
    </dgm:pt>
    <dgm:pt modelId="{ED50C47B-67B1-460D-8D51-5FD4A580BA25}" type="sibTrans" cxnId="{EC04C2A7-1554-4869-BF70-545C218B904D}">
      <dgm:prSet/>
      <dgm:spPr/>
      <dgm:t>
        <a:bodyPr/>
        <a:lstStyle/>
        <a:p>
          <a:endParaRPr lang="en-US"/>
        </a:p>
      </dgm:t>
    </dgm:pt>
    <dgm:pt modelId="{B54503B5-EC89-47B9-B5BA-0D404D4BB5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Created through automated data collection and crowd-sourced filtering</a:t>
          </a:r>
        </a:p>
      </dgm:t>
    </dgm:pt>
    <dgm:pt modelId="{1927815E-1606-4A9C-B20A-7072E566C39D}" type="parTrans" cxnId="{9FF5D54F-6DF8-4ACD-B804-BF2DF6EF525D}">
      <dgm:prSet/>
      <dgm:spPr/>
      <dgm:t>
        <a:bodyPr/>
        <a:lstStyle/>
        <a:p>
          <a:endParaRPr lang="en-US"/>
        </a:p>
      </dgm:t>
    </dgm:pt>
    <dgm:pt modelId="{2FF94AED-A6E0-481F-9AA5-EBD6A8E105FF}" type="sibTrans" cxnId="{9FF5D54F-6DF8-4ACD-B804-BF2DF6EF525D}">
      <dgm:prSet/>
      <dgm:spPr/>
      <dgm:t>
        <a:bodyPr/>
        <a:lstStyle/>
        <a:p>
          <a:endParaRPr lang="en-US"/>
        </a:p>
      </dgm:t>
    </dgm:pt>
    <dgm:pt modelId="{3096BA63-81D2-4017-AAA7-D572EC2432C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Creation Pipeline has two stages</a:t>
          </a:r>
        </a:p>
      </dgm:t>
    </dgm:pt>
    <dgm:pt modelId="{D84DD66D-A81E-466B-87E9-73CB4EEA35F3}" type="parTrans" cxnId="{7D0A80E6-3DCC-458C-BACD-BAD036DFB938}">
      <dgm:prSet/>
      <dgm:spPr/>
      <dgm:t>
        <a:bodyPr/>
        <a:lstStyle/>
        <a:p>
          <a:endParaRPr lang="en-US"/>
        </a:p>
      </dgm:t>
    </dgm:pt>
    <dgm:pt modelId="{91C450FB-2C57-4081-BE75-80E0A2274957}" type="sibTrans" cxnId="{7D0A80E6-3DCC-458C-BACD-BAD036DFB938}">
      <dgm:prSet/>
      <dgm:spPr/>
      <dgm:t>
        <a:bodyPr/>
        <a:lstStyle/>
        <a:p>
          <a:endParaRPr lang="en-US"/>
        </a:p>
      </dgm:t>
    </dgm:pt>
    <dgm:pt modelId="{993DD0BC-0C5F-47CD-9E9B-B5701D7F4EF9}">
      <dgm:prSet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400" dirty="0"/>
            <a:t>Image and Label collection</a:t>
          </a:r>
        </a:p>
      </dgm:t>
    </dgm:pt>
    <dgm:pt modelId="{82ACEAE3-BBA1-49E7-A8CE-F5264048888E}" type="parTrans" cxnId="{0601DB3A-53FA-4A32-89D0-4B85151E9F5F}">
      <dgm:prSet/>
      <dgm:spPr/>
      <dgm:t>
        <a:bodyPr/>
        <a:lstStyle/>
        <a:p>
          <a:endParaRPr lang="en-US"/>
        </a:p>
      </dgm:t>
    </dgm:pt>
    <dgm:pt modelId="{3F13D399-DABC-4FEE-990D-8013F30E6CF0}" type="sibTrans" cxnId="{0601DB3A-53FA-4A32-89D0-4B85151E9F5F}">
      <dgm:prSet/>
      <dgm:spPr/>
      <dgm:t>
        <a:bodyPr/>
        <a:lstStyle/>
        <a:p>
          <a:endParaRPr lang="en-US"/>
        </a:p>
      </dgm:t>
    </dgm:pt>
    <dgm:pt modelId="{ED586696-50C8-4C64-B900-550A2166881E}">
      <dgm:prSet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400" dirty="0"/>
            <a:t>Image validation via </a:t>
          </a:r>
          <a:r>
            <a:rPr lang="en-US" sz="1400" i="1" dirty="0"/>
            <a:t>CONTAINS</a:t>
          </a:r>
          <a:r>
            <a:rPr lang="en-US" sz="1400" dirty="0"/>
            <a:t> task</a:t>
          </a:r>
        </a:p>
      </dgm:t>
    </dgm:pt>
    <dgm:pt modelId="{3022B4BA-4704-44F0-8961-6A6727B16FB6}" type="parTrans" cxnId="{851F45BF-C1DC-4FF8-85F9-62C2726BEA09}">
      <dgm:prSet/>
      <dgm:spPr/>
      <dgm:t>
        <a:bodyPr/>
        <a:lstStyle/>
        <a:p>
          <a:endParaRPr lang="en-US"/>
        </a:p>
      </dgm:t>
    </dgm:pt>
    <dgm:pt modelId="{FA39090B-A5AD-4F44-A8E9-4C5B3B85C763}" type="sibTrans" cxnId="{851F45BF-C1DC-4FF8-85F9-62C2726BEA09}">
      <dgm:prSet/>
      <dgm:spPr/>
      <dgm:t>
        <a:bodyPr/>
        <a:lstStyle/>
        <a:p>
          <a:endParaRPr lang="en-US"/>
        </a:p>
      </dgm:t>
    </dgm:pt>
    <dgm:pt modelId="{8399E5B3-4AC6-4DEE-A306-02127727627D}" type="pres">
      <dgm:prSet presAssocID="{85B6895F-A0C3-44F8-B97D-7FCC8CA337A6}" presName="root" presStyleCnt="0">
        <dgm:presLayoutVars>
          <dgm:dir/>
          <dgm:resizeHandles val="exact"/>
        </dgm:presLayoutVars>
      </dgm:prSet>
      <dgm:spPr/>
    </dgm:pt>
    <dgm:pt modelId="{2C838971-20A5-438D-AC36-9A31344D54A0}" type="pres">
      <dgm:prSet presAssocID="{DF211921-B33C-4AEB-B9EC-5FAD28BD85F8}" presName="compNode" presStyleCnt="0"/>
      <dgm:spPr/>
    </dgm:pt>
    <dgm:pt modelId="{97D39AF7-78B3-4DD7-A7F0-BFC18B14B466}" type="pres">
      <dgm:prSet presAssocID="{DF211921-B33C-4AEB-B9EC-5FAD28BD85F8}" presName="bgRect" presStyleLbl="bgShp" presStyleIdx="0" presStyleCnt="4"/>
      <dgm:spPr>
        <a:solidFill>
          <a:schemeClr val="accent1">
            <a:lumMod val="20000"/>
            <a:lumOff val="80000"/>
          </a:schemeClr>
        </a:solidFill>
      </dgm:spPr>
    </dgm:pt>
    <dgm:pt modelId="{AB62CBB0-EBD8-4BC4-99E2-11519A6AB0FE}" type="pres">
      <dgm:prSet presAssocID="{DF211921-B33C-4AEB-B9EC-5FAD28BD85F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A3F98204-6AC0-4576-8675-CC36DAD7F5AC}" type="pres">
      <dgm:prSet presAssocID="{DF211921-B33C-4AEB-B9EC-5FAD28BD85F8}" presName="spaceRect" presStyleCnt="0"/>
      <dgm:spPr/>
    </dgm:pt>
    <dgm:pt modelId="{A269CB1C-45ED-4892-A872-245BAB4D393A}" type="pres">
      <dgm:prSet presAssocID="{DF211921-B33C-4AEB-B9EC-5FAD28BD85F8}" presName="parTx" presStyleLbl="revTx" presStyleIdx="0" presStyleCnt="5">
        <dgm:presLayoutVars>
          <dgm:chMax val="0"/>
          <dgm:chPref val="0"/>
        </dgm:presLayoutVars>
      </dgm:prSet>
      <dgm:spPr/>
    </dgm:pt>
    <dgm:pt modelId="{CAA50DF5-D18F-4F6D-AA8C-34693D870111}" type="pres">
      <dgm:prSet presAssocID="{6EFBDF8B-F583-49B2-9D57-2119CE731963}" presName="sibTrans" presStyleCnt="0"/>
      <dgm:spPr/>
    </dgm:pt>
    <dgm:pt modelId="{790C2E94-3E4E-4575-896D-29773BC14D3F}" type="pres">
      <dgm:prSet presAssocID="{D028BE72-97DB-44A4-BB32-9D68128D8DA3}" presName="compNode" presStyleCnt="0"/>
      <dgm:spPr/>
    </dgm:pt>
    <dgm:pt modelId="{1B3A46BB-1D36-4458-B6DF-8D66BD4F1C89}" type="pres">
      <dgm:prSet presAssocID="{D028BE72-97DB-44A4-BB32-9D68128D8DA3}" presName="bgRect" presStyleLbl="bgShp" presStyleIdx="1" presStyleCnt="4"/>
      <dgm:spPr>
        <a:solidFill>
          <a:schemeClr val="accent1">
            <a:lumMod val="20000"/>
            <a:lumOff val="80000"/>
          </a:schemeClr>
        </a:solidFill>
      </dgm:spPr>
    </dgm:pt>
    <dgm:pt modelId="{752512BB-47DA-4FF6-A375-E86E10FD8271}" type="pres">
      <dgm:prSet presAssocID="{D028BE72-97DB-44A4-BB32-9D68128D8DA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64716BD5-72DF-4947-B221-37F4B243A131}" type="pres">
      <dgm:prSet presAssocID="{D028BE72-97DB-44A4-BB32-9D68128D8DA3}" presName="spaceRect" presStyleCnt="0"/>
      <dgm:spPr/>
    </dgm:pt>
    <dgm:pt modelId="{2A3EF7FA-F955-48A9-A108-2DD18D42C71B}" type="pres">
      <dgm:prSet presAssocID="{D028BE72-97DB-44A4-BB32-9D68128D8DA3}" presName="parTx" presStyleLbl="revTx" presStyleIdx="1" presStyleCnt="5">
        <dgm:presLayoutVars>
          <dgm:chMax val="0"/>
          <dgm:chPref val="0"/>
        </dgm:presLayoutVars>
      </dgm:prSet>
      <dgm:spPr/>
    </dgm:pt>
    <dgm:pt modelId="{4FDAE7AD-00C0-4C0A-99B0-460CE502C91B}" type="pres">
      <dgm:prSet presAssocID="{ED50C47B-67B1-460D-8D51-5FD4A580BA25}" presName="sibTrans" presStyleCnt="0"/>
      <dgm:spPr/>
    </dgm:pt>
    <dgm:pt modelId="{0C52F875-6F3F-449E-BFA2-247AE8C38669}" type="pres">
      <dgm:prSet presAssocID="{B54503B5-EC89-47B9-B5BA-0D404D4BB588}" presName="compNode" presStyleCnt="0"/>
      <dgm:spPr/>
    </dgm:pt>
    <dgm:pt modelId="{38751998-BCFE-40AE-9BF0-5B14D7B29FB7}" type="pres">
      <dgm:prSet presAssocID="{B54503B5-EC89-47B9-B5BA-0D404D4BB588}" presName="bgRect" presStyleLbl="bgShp" presStyleIdx="2" presStyleCnt="4"/>
      <dgm:spPr>
        <a:solidFill>
          <a:schemeClr val="accent1">
            <a:lumMod val="20000"/>
            <a:lumOff val="80000"/>
          </a:schemeClr>
        </a:solidFill>
      </dgm:spPr>
    </dgm:pt>
    <dgm:pt modelId="{EE91F34C-C3A4-40EC-8486-F577D1F7C7EB}" type="pres">
      <dgm:prSet presAssocID="{B54503B5-EC89-47B9-B5BA-0D404D4BB58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FEE9E641-AAEF-4B5D-A464-B6656E0FCEBF}" type="pres">
      <dgm:prSet presAssocID="{B54503B5-EC89-47B9-B5BA-0D404D4BB588}" presName="spaceRect" presStyleCnt="0"/>
      <dgm:spPr/>
    </dgm:pt>
    <dgm:pt modelId="{5B780940-E6DE-4A04-BE7F-48F73FEA1D8E}" type="pres">
      <dgm:prSet presAssocID="{B54503B5-EC89-47B9-B5BA-0D404D4BB588}" presName="parTx" presStyleLbl="revTx" presStyleIdx="2" presStyleCnt="5">
        <dgm:presLayoutVars>
          <dgm:chMax val="0"/>
          <dgm:chPref val="0"/>
        </dgm:presLayoutVars>
      </dgm:prSet>
      <dgm:spPr/>
    </dgm:pt>
    <dgm:pt modelId="{4E22890D-61D2-4225-BF31-166717C17D12}" type="pres">
      <dgm:prSet presAssocID="{2FF94AED-A6E0-481F-9AA5-EBD6A8E105FF}" presName="sibTrans" presStyleCnt="0"/>
      <dgm:spPr/>
    </dgm:pt>
    <dgm:pt modelId="{2C6FAD12-ECB3-4957-B69F-9452EA545C8C}" type="pres">
      <dgm:prSet presAssocID="{3096BA63-81D2-4017-AAA7-D572EC2432C8}" presName="compNode" presStyleCnt="0"/>
      <dgm:spPr/>
    </dgm:pt>
    <dgm:pt modelId="{011D55C4-6F45-48AC-9A8D-1A3D8AE4D46A}" type="pres">
      <dgm:prSet presAssocID="{3096BA63-81D2-4017-AAA7-D572EC2432C8}" presName="bgRect" presStyleLbl="bgShp" presStyleIdx="3" presStyleCnt="4"/>
      <dgm:spPr>
        <a:solidFill>
          <a:schemeClr val="accent1">
            <a:lumMod val="20000"/>
            <a:lumOff val="80000"/>
          </a:schemeClr>
        </a:solidFill>
      </dgm:spPr>
    </dgm:pt>
    <dgm:pt modelId="{A925EC8E-B4E0-427A-AAB6-4F99066259C3}" type="pres">
      <dgm:prSet presAssocID="{3096BA63-81D2-4017-AAA7-D572EC2432C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440CE79-9BCF-4027-99DE-3A6CD13C89D2}" type="pres">
      <dgm:prSet presAssocID="{3096BA63-81D2-4017-AAA7-D572EC2432C8}" presName="spaceRect" presStyleCnt="0"/>
      <dgm:spPr/>
    </dgm:pt>
    <dgm:pt modelId="{51B1AAA8-FCDA-4FD8-B8AA-EBE8A7ADE255}" type="pres">
      <dgm:prSet presAssocID="{3096BA63-81D2-4017-AAA7-D572EC2432C8}" presName="parTx" presStyleLbl="revTx" presStyleIdx="3" presStyleCnt="5">
        <dgm:presLayoutVars>
          <dgm:chMax val="0"/>
          <dgm:chPref val="0"/>
        </dgm:presLayoutVars>
      </dgm:prSet>
      <dgm:spPr/>
    </dgm:pt>
    <dgm:pt modelId="{5470F8A7-2BB1-4669-A2DF-1310EE550851}" type="pres">
      <dgm:prSet presAssocID="{3096BA63-81D2-4017-AAA7-D572EC2432C8}" presName="desTx" presStyleLbl="revTx" presStyleIdx="4" presStyleCnt="5">
        <dgm:presLayoutVars/>
      </dgm:prSet>
      <dgm:spPr/>
    </dgm:pt>
  </dgm:ptLst>
  <dgm:cxnLst>
    <dgm:cxn modelId="{A3FE6F0B-0CB6-4164-814F-929BAC9F2E66}" type="presOf" srcId="{D028BE72-97DB-44A4-BB32-9D68128D8DA3}" destId="{2A3EF7FA-F955-48A9-A108-2DD18D42C71B}" srcOrd="0" destOrd="0" presId="urn:microsoft.com/office/officeart/2018/2/layout/IconVerticalSolidList"/>
    <dgm:cxn modelId="{3279B813-FD77-4036-AAB4-672F306CBAAB}" type="presOf" srcId="{85B6895F-A0C3-44F8-B97D-7FCC8CA337A6}" destId="{8399E5B3-4AC6-4DEE-A306-02127727627D}" srcOrd="0" destOrd="0" presId="urn:microsoft.com/office/officeart/2018/2/layout/IconVerticalSolidList"/>
    <dgm:cxn modelId="{0601DB3A-53FA-4A32-89D0-4B85151E9F5F}" srcId="{3096BA63-81D2-4017-AAA7-D572EC2432C8}" destId="{993DD0BC-0C5F-47CD-9E9B-B5701D7F4EF9}" srcOrd="0" destOrd="0" parTransId="{82ACEAE3-BBA1-49E7-A8CE-F5264048888E}" sibTransId="{3F13D399-DABC-4FEE-990D-8013F30E6CF0}"/>
    <dgm:cxn modelId="{7294C83E-86E4-4DBE-B125-4D8E3D698EE7}" type="presOf" srcId="{3096BA63-81D2-4017-AAA7-D572EC2432C8}" destId="{51B1AAA8-FCDA-4FD8-B8AA-EBE8A7ADE255}" srcOrd="0" destOrd="0" presId="urn:microsoft.com/office/officeart/2018/2/layout/IconVerticalSolidList"/>
    <dgm:cxn modelId="{9FF5D54F-6DF8-4ACD-B804-BF2DF6EF525D}" srcId="{85B6895F-A0C3-44F8-B97D-7FCC8CA337A6}" destId="{B54503B5-EC89-47B9-B5BA-0D404D4BB588}" srcOrd="2" destOrd="0" parTransId="{1927815E-1606-4A9C-B20A-7072E566C39D}" sibTransId="{2FF94AED-A6E0-481F-9AA5-EBD6A8E105FF}"/>
    <dgm:cxn modelId="{C8C51A71-F1FE-4A3B-81D0-61F2AF275093}" type="presOf" srcId="{DF211921-B33C-4AEB-B9EC-5FAD28BD85F8}" destId="{A269CB1C-45ED-4892-A872-245BAB4D393A}" srcOrd="0" destOrd="0" presId="urn:microsoft.com/office/officeart/2018/2/layout/IconVerticalSolidList"/>
    <dgm:cxn modelId="{8971E67E-C69D-439F-B4D3-F247BB07293A}" type="presOf" srcId="{993DD0BC-0C5F-47CD-9E9B-B5701D7F4EF9}" destId="{5470F8A7-2BB1-4669-A2DF-1310EE550851}" srcOrd="0" destOrd="0" presId="urn:microsoft.com/office/officeart/2018/2/layout/IconVerticalSolidList"/>
    <dgm:cxn modelId="{0AE2EA86-FAB8-4BB6-A3A3-085C8DCAED53}" type="presOf" srcId="{B54503B5-EC89-47B9-B5BA-0D404D4BB588}" destId="{5B780940-E6DE-4A04-BE7F-48F73FEA1D8E}" srcOrd="0" destOrd="0" presId="urn:microsoft.com/office/officeart/2018/2/layout/IconVerticalSolidList"/>
    <dgm:cxn modelId="{DA7B2A93-2AD8-4C29-9B26-0A074EDB18F4}" srcId="{85B6895F-A0C3-44F8-B97D-7FCC8CA337A6}" destId="{DF211921-B33C-4AEB-B9EC-5FAD28BD85F8}" srcOrd="0" destOrd="0" parTransId="{8F5D7567-FBC7-4545-A26D-D449A6C4BFAD}" sibTransId="{6EFBDF8B-F583-49B2-9D57-2119CE731963}"/>
    <dgm:cxn modelId="{3A553593-418B-4E70-8588-043C0FA03C26}" type="presOf" srcId="{ED586696-50C8-4C64-B900-550A2166881E}" destId="{5470F8A7-2BB1-4669-A2DF-1310EE550851}" srcOrd="0" destOrd="1" presId="urn:microsoft.com/office/officeart/2018/2/layout/IconVerticalSolidList"/>
    <dgm:cxn modelId="{EC04C2A7-1554-4869-BF70-545C218B904D}" srcId="{85B6895F-A0C3-44F8-B97D-7FCC8CA337A6}" destId="{D028BE72-97DB-44A4-BB32-9D68128D8DA3}" srcOrd="1" destOrd="0" parTransId="{281EB63C-3D17-4898-BC9C-2B9F631CB47E}" sibTransId="{ED50C47B-67B1-460D-8D51-5FD4A580BA25}"/>
    <dgm:cxn modelId="{851F45BF-C1DC-4FF8-85F9-62C2726BEA09}" srcId="{3096BA63-81D2-4017-AAA7-D572EC2432C8}" destId="{ED586696-50C8-4C64-B900-550A2166881E}" srcOrd="1" destOrd="0" parTransId="{3022B4BA-4704-44F0-8961-6A6727B16FB6}" sibTransId="{FA39090B-A5AD-4F44-A8E9-4C5B3B85C763}"/>
    <dgm:cxn modelId="{7D0A80E6-3DCC-458C-BACD-BAD036DFB938}" srcId="{85B6895F-A0C3-44F8-B97D-7FCC8CA337A6}" destId="{3096BA63-81D2-4017-AAA7-D572EC2432C8}" srcOrd="3" destOrd="0" parTransId="{D84DD66D-A81E-466B-87E9-73CB4EEA35F3}" sibTransId="{91C450FB-2C57-4081-BE75-80E0A2274957}"/>
    <dgm:cxn modelId="{52FF2D6D-9099-41FA-9617-40E9BDCAA0B3}" type="presParOf" srcId="{8399E5B3-4AC6-4DEE-A306-02127727627D}" destId="{2C838971-20A5-438D-AC36-9A31344D54A0}" srcOrd="0" destOrd="0" presId="urn:microsoft.com/office/officeart/2018/2/layout/IconVerticalSolidList"/>
    <dgm:cxn modelId="{04F40DE6-56F7-43FB-AABB-FAC03962B3A5}" type="presParOf" srcId="{2C838971-20A5-438D-AC36-9A31344D54A0}" destId="{97D39AF7-78B3-4DD7-A7F0-BFC18B14B466}" srcOrd="0" destOrd="0" presId="urn:microsoft.com/office/officeart/2018/2/layout/IconVerticalSolidList"/>
    <dgm:cxn modelId="{063657F5-9A26-4D95-A30A-09791308C5A4}" type="presParOf" srcId="{2C838971-20A5-438D-AC36-9A31344D54A0}" destId="{AB62CBB0-EBD8-4BC4-99E2-11519A6AB0FE}" srcOrd="1" destOrd="0" presId="urn:microsoft.com/office/officeart/2018/2/layout/IconVerticalSolidList"/>
    <dgm:cxn modelId="{1EAD16C3-56CB-4BD1-9429-176FBE68D549}" type="presParOf" srcId="{2C838971-20A5-438D-AC36-9A31344D54A0}" destId="{A3F98204-6AC0-4576-8675-CC36DAD7F5AC}" srcOrd="2" destOrd="0" presId="urn:microsoft.com/office/officeart/2018/2/layout/IconVerticalSolidList"/>
    <dgm:cxn modelId="{CFF12EC4-2279-43A4-AEF2-84006BC8557A}" type="presParOf" srcId="{2C838971-20A5-438D-AC36-9A31344D54A0}" destId="{A269CB1C-45ED-4892-A872-245BAB4D393A}" srcOrd="3" destOrd="0" presId="urn:microsoft.com/office/officeart/2018/2/layout/IconVerticalSolidList"/>
    <dgm:cxn modelId="{C8DE0F1C-22EA-4369-9E22-0565BD735FC7}" type="presParOf" srcId="{8399E5B3-4AC6-4DEE-A306-02127727627D}" destId="{CAA50DF5-D18F-4F6D-AA8C-34693D870111}" srcOrd="1" destOrd="0" presId="urn:microsoft.com/office/officeart/2018/2/layout/IconVerticalSolidList"/>
    <dgm:cxn modelId="{0680D7AA-402E-4172-ACA2-6FA53E90ED59}" type="presParOf" srcId="{8399E5B3-4AC6-4DEE-A306-02127727627D}" destId="{790C2E94-3E4E-4575-896D-29773BC14D3F}" srcOrd="2" destOrd="0" presId="urn:microsoft.com/office/officeart/2018/2/layout/IconVerticalSolidList"/>
    <dgm:cxn modelId="{942C7183-F516-43F4-BD34-E1ADB16A8B7F}" type="presParOf" srcId="{790C2E94-3E4E-4575-896D-29773BC14D3F}" destId="{1B3A46BB-1D36-4458-B6DF-8D66BD4F1C89}" srcOrd="0" destOrd="0" presId="urn:microsoft.com/office/officeart/2018/2/layout/IconVerticalSolidList"/>
    <dgm:cxn modelId="{1F7E19D2-C112-4DCB-83C9-F73C6D5E3569}" type="presParOf" srcId="{790C2E94-3E4E-4575-896D-29773BC14D3F}" destId="{752512BB-47DA-4FF6-A375-E86E10FD8271}" srcOrd="1" destOrd="0" presId="urn:microsoft.com/office/officeart/2018/2/layout/IconVerticalSolidList"/>
    <dgm:cxn modelId="{4694FE2E-18E6-49D9-A657-CC3016D76951}" type="presParOf" srcId="{790C2E94-3E4E-4575-896D-29773BC14D3F}" destId="{64716BD5-72DF-4947-B221-37F4B243A131}" srcOrd="2" destOrd="0" presId="urn:microsoft.com/office/officeart/2018/2/layout/IconVerticalSolidList"/>
    <dgm:cxn modelId="{05ECBDA1-867F-431D-B75B-5EEEF06E88FB}" type="presParOf" srcId="{790C2E94-3E4E-4575-896D-29773BC14D3F}" destId="{2A3EF7FA-F955-48A9-A108-2DD18D42C71B}" srcOrd="3" destOrd="0" presId="urn:microsoft.com/office/officeart/2018/2/layout/IconVerticalSolidList"/>
    <dgm:cxn modelId="{455DDE1F-A587-452C-A3AF-C85B922DEF95}" type="presParOf" srcId="{8399E5B3-4AC6-4DEE-A306-02127727627D}" destId="{4FDAE7AD-00C0-4C0A-99B0-460CE502C91B}" srcOrd="3" destOrd="0" presId="urn:microsoft.com/office/officeart/2018/2/layout/IconVerticalSolidList"/>
    <dgm:cxn modelId="{BA369505-7496-4458-BE2D-C4D72FDE7E5F}" type="presParOf" srcId="{8399E5B3-4AC6-4DEE-A306-02127727627D}" destId="{0C52F875-6F3F-449E-BFA2-247AE8C38669}" srcOrd="4" destOrd="0" presId="urn:microsoft.com/office/officeart/2018/2/layout/IconVerticalSolidList"/>
    <dgm:cxn modelId="{E1C7758E-7845-4B53-8719-97162B21D76F}" type="presParOf" srcId="{0C52F875-6F3F-449E-BFA2-247AE8C38669}" destId="{38751998-BCFE-40AE-9BF0-5B14D7B29FB7}" srcOrd="0" destOrd="0" presId="urn:microsoft.com/office/officeart/2018/2/layout/IconVerticalSolidList"/>
    <dgm:cxn modelId="{7B17162F-BD35-4059-8F01-E0A7D747D33C}" type="presParOf" srcId="{0C52F875-6F3F-449E-BFA2-247AE8C38669}" destId="{EE91F34C-C3A4-40EC-8486-F577D1F7C7EB}" srcOrd="1" destOrd="0" presId="urn:microsoft.com/office/officeart/2018/2/layout/IconVerticalSolidList"/>
    <dgm:cxn modelId="{4B454E8C-E9D4-462B-8857-33B403F8D0FA}" type="presParOf" srcId="{0C52F875-6F3F-449E-BFA2-247AE8C38669}" destId="{FEE9E641-AAEF-4B5D-A464-B6656E0FCEBF}" srcOrd="2" destOrd="0" presId="urn:microsoft.com/office/officeart/2018/2/layout/IconVerticalSolidList"/>
    <dgm:cxn modelId="{142D27C5-ADF8-4D79-A35D-95F065B1C6B7}" type="presParOf" srcId="{0C52F875-6F3F-449E-BFA2-247AE8C38669}" destId="{5B780940-E6DE-4A04-BE7F-48F73FEA1D8E}" srcOrd="3" destOrd="0" presId="urn:microsoft.com/office/officeart/2018/2/layout/IconVerticalSolidList"/>
    <dgm:cxn modelId="{E5AE3C59-91AC-4651-AE66-DBC09EA46D5D}" type="presParOf" srcId="{8399E5B3-4AC6-4DEE-A306-02127727627D}" destId="{4E22890D-61D2-4225-BF31-166717C17D12}" srcOrd="5" destOrd="0" presId="urn:microsoft.com/office/officeart/2018/2/layout/IconVerticalSolidList"/>
    <dgm:cxn modelId="{D19648F7-162F-4E41-805A-F9F1500D87A3}" type="presParOf" srcId="{8399E5B3-4AC6-4DEE-A306-02127727627D}" destId="{2C6FAD12-ECB3-4957-B69F-9452EA545C8C}" srcOrd="6" destOrd="0" presId="urn:microsoft.com/office/officeart/2018/2/layout/IconVerticalSolidList"/>
    <dgm:cxn modelId="{20C9D598-2632-4787-8AD3-CF07A61C2E71}" type="presParOf" srcId="{2C6FAD12-ECB3-4957-B69F-9452EA545C8C}" destId="{011D55C4-6F45-48AC-9A8D-1A3D8AE4D46A}" srcOrd="0" destOrd="0" presId="urn:microsoft.com/office/officeart/2018/2/layout/IconVerticalSolidList"/>
    <dgm:cxn modelId="{711CFFDD-C4E9-452F-8B26-0B8BD54E573E}" type="presParOf" srcId="{2C6FAD12-ECB3-4957-B69F-9452EA545C8C}" destId="{A925EC8E-B4E0-427A-AAB6-4F99066259C3}" srcOrd="1" destOrd="0" presId="urn:microsoft.com/office/officeart/2018/2/layout/IconVerticalSolidList"/>
    <dgm:cxn modelId="{D6A7A9AB-58B0-4A11-9904-BFEE2C2DDDFA}" type="presParOf" srcId="{2C6FAD12-ECB3-4957-B69F-9452EA545C8C}" destId="{1440CE79-9BCF-4027-99DE-3A6CD13C89D2}" srcOrd="2" destOrd="0" presId="urn:microsoft.com/office/officeart/2018/2/layout/IconVerticalSolidList"/>
    <dgm:cxn modelId="{84CFBDAD-9EE9-4C05-90E9-682B2AAB0E88}" type="presParOf" srcId="{2C6FAD12-ECB3-4957-B69F-9452EA545C8C}" destId="{51B1AAA8-FCDA-4FD8-B8AA-EBE8A7ADE255}" srcOrd="3" destOrd="0" presId="urn:microsoft.com/office/officeart/2018/2/layout/IconVerticalSolidList"/>
    <dgm:cxn modelId="{6480C315-A62F-422C-B641-0497254605B0}" type="presParOf" srcId="{2C6FAD12-ECB3-4957-B69F-9452EA545C8C}" destId="{5470F8A7-2BB1-4669-A2DF-1310EE550851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FDA3565-E3C2-4284-A48F-25CBFC28E5B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219D5C-4BF6-4C0F-8C77-809E6B19A020}">
      <dgm:prSet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2000" dirty="0">
              <a:solidFill>
                <a:schemeClr val="tx1"/>
              </a:solidFill>
            </a:rPr>
            <a:t>Selected a set of classes using WordNet hierarchy</a:t>
          </a:r>
        </a:p>
      </dgm:t>
    </dgm:pt>
    <dgm:pt modelId="{B8DBCC22-F9DA-4A67-84AB-151413D47D5B}" type="parTrans" cxnId="{9A673D33-6832-423F-B153-80CB2D5DB44D}">
      <dgm:prSet/>
      <dgm:spPr/>
      <dgm:t>
        <a:bodyPr/>
        <a:lstStyle/>
        <a:p>
          <a:endParaRPr lang="en-US"/>
        </a:p>
      </dgm:t>
    </dgm:pt>
    <dgm:pt modelId="{DD536A42-590C-4601-8AF4-258BA999275A}" type="sibTrans" cxnId="{9A673D33-6832-423F-B153-80CB2D5DB44D}">
      <dgm:prSet/>
      <dgm:spPr/>
      <dgm:t>
        <a:bodyPr/>
        <a:lstStyle/>
        <a:p>
          <a:endParaRPr lang="en-US"/>
        </a:p>
      </dgm:t>
    </dgm:pt>
    <dgm:pt modelId="{5F093EA7-263F-454C-874F-A1959118D719}">
      <dgm:prSet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2000" dirty="0">
              <a:solidFill>
                <a:schemeClr val="tx1"/>
              </a:solidFill>
            </a:rPr>
            <a:t>For each class, sourced images by querying several search engines</a:t>
          </a:r>
        </a:p>
      </dgm:t>
    </dgm:pt>
    <dgm:pt modelId="{365B01AB-CE86-4648-9E83-3892B1007C3E}" type="parTrans" cxnId="{57B5491E-2633-4D6E-B4ED-0AE99A83DDDC}">
      <dgm:prSet/>
      <dgm:spPr/>
      <dgm:t>
        <a:bodyPr/>
        <a:lstStyle/>
        <a:p>
          <a:endParaRPr lang="en-US"/>
        </a:p>
      </dgm:t>
    </dgm:pt>
    <dgm:pt modelId="{414FAC18-EF2E-4E33-9293-6B4C17E1C3B7}" type="sibTrans" cxnId="{57B5491E-2633-4D6E-B4ED-0AE99A83DDDC}">
      <dgm:prSet/>
      <dgm:spPr/>
      <dgm:t>
        <a:bodyPr/>
        <a:lstStyle/>
        <a:p>
          <a:endParaRPr lang="en-US"/>
        </a:p>
      </dgm:t>
    </dgm:pt>
    <dgm:pt modelId="{69F4E039-9C29-4B22-88EA-6D0FC795FD1C}">
      <dgm:prSet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2000" dirty="0">
              <a:solidFill>
                <a:schemeClr val="tx1"/>
              </a:solidFill>
            </a:rPr>
            <a:t>To expand image pool, performed queries in several languages</a:t>
          </a:r>
        </a:p>
      </dgm:t>
    </dgm:pt>
    <dgm:pt modelId="{E4AB16AE-37D7-4CCB-A580-492B5CA6EE01}" type="parTrans" cxnId="{BD1F3312-8812-48FA-BFA7-C4F4BB25D098}">
      <dgm:prSet/>
      <dgm:spPr/>
      <dgm:t>
        <a:bodyPr/>
        <a:lstStyle/>
        <a:p>
          <a:endParaRPr lang="en-US"/>
        </a:p>
      </dgm:t>
    </dgm:pt>
    <dgm:pt modelId="{EC65DAB5-387A-40DC-BCB1-10DC3A70F9DA}" type="sibTrans" cxnId="{BD1F3312-8812-48FA-BFA7-C4F4BB25D098}">
      <dgm:prSet/>
      <dgm:spPr/>
      <dgm:t>
        <a:bodyPr/>
        <a:lstStyle/>
        <a:p>
          <a:endParaRPr lang="en-US"/>
        </a:p>
      </dgm:t>
    </dgm:pt>
    <dgm:pt modelId="{06A8D747-9D14-4A55-A992-B98507F1435D}">
      <dgm:prSet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2000" dirty="0">
              <a:solidFill>
                <a:schemeClr val="tx1"/>
              </a:solidFill>
            </a:rPr>
            <a:t>Label for image is given by the WordNet node that was used for query search</a:t>
          </a:r>
        </a:p>
      </dgm:t>
    </dgm:pt>
    <dgm:pt modelId="{2A3E16A3-150F-4B11-9119-7A8ACE174B03}" type="parTrans" cxnId="{C8CE305F-90C6-4CCA-972B-C241ACBD90B0}">
      <dgm:prSet/>
      <dgm:spPr/>
      <dgm:t>
        <a:bodyPr/>
        <a:lstStyle/>
        <a:p>
          <a:endParaRPr lang="en-US"/>
        </a:p>
      </dgm:t>
    </dgm:pt>
    <dgm:pt modelId="{997228C9-1711-4998-AA99-9172596CE3CF}" type="sibTrans" cxnId="{C8CE305F-90C6-4CCA-972B-C241ACBD90B0}">
      <dgm:prSet/>
      <dgm:spPr/>
      <dgm:t>
        <a:bodyPr/>
        <a:lstStyle/>
        <a:p>
          <a:endParaRPr lang="en-US"/>
        </a:p>
      </dgm:t>
    </dgm:pt>
    <dgm:pt modelId="{FA935375-BD9C-4F0C-A09F-294B0E11EAA6}" type="pres">
      <dgm:prSet presAssocID="{1FDA3565-E3C2-4284-A48F-25CBFC28E5BF}" presName="linear" presStyleCnt="0">
        <dgm:presLayoutVars>
          <dgm:animLvl val="lvl"/>
          <dgm:resizeHandles val="exact"/>
        </dgm:presLayoutVars>
      </dgm:prSet>
      <dgm:spPr/>
    </dgm:pt>
    <dgm:pt modelId="{C9FFDFF9-F83E-40D4-9FB3-00F816D1CCC0}" type="pres">
      <dgm:prSet presAssocID="{36219D5C-4BF6-4C0F-8C77-809E6B19A02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04F6529-D1BF-4709-8A1F-FFBF25FD0A05}" type="pres">
      <dgm:prSet presAssocID="{DD536A42-590C-4601-8AF4-258BA999275A}" presName="spacer" presStyleCnt="0"/>
      <dgm:spPr/>
    </dgm:pt>
    <dgm:pt modelId="{67C636E7-0025-4C93-847F-4984921AB00C}" type="pres">
      <dgm:prSet presAssocID="{5F093EA7-263F-454C-874F-A1959118D71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DEEBD36-D8C0-4040-B798-D57099746672}" type="pres">
      <dgm:prSet presAssocID="{414FAC18-EF2E-4E33-9293-6B4C17E1C3B7}" presName="spacer" presStyleCnt="0"/>
      <dgm:spPr/>
    </dgm:pt>
    <dgm:pt modelId="{7EF28FF8-7DFE-4ECC-A116-3425B47DDEDD}" type="pres">
      <dgm:prSet presAssocID="{69F4E039-9C29-4B22-88EA-6D0FC795FD1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A55F4D1-3B78-4B05-856C-62642111C095}" type="pres">
      <dgm:prSet presAssocID="{EC65DAB5-387A-40DC-BCB1-10DC3A70F9DA}" presName="spacer" presStyleCnt="0"/>
      <dgm:spPr/>
    </dgm:pt>
    <dgm:pt modelId="{E2D4C0E5-4DCD-4212-8D46-201EB456980D}" type="pres">
      <dgm:prSet presAssocID="{06A8D747-9D14-4A55-A992-B98507F1435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D1F3312-8812-48FA-BFA7-C4F4BB25D098}" srcId="{1FDA3565-E3C2-4284-A48F-25CBFC28E5BF}" destId="{69F4E039-9C29-4B22-88EA-6D0FC795FD1C}" srcOrd="2" destOrd="0" parTransId="{E4AB16AE-37D7-4CCB-A580-492B5CA6EE01}" sibTransId="{EC65DAB5-387A-40DC-BCB1-10DC3A70F9DA}"/>
    <dgm:cxn modelId="{3BBE7915-B860-4B21-9979-300BFFACDC69}" type="presOf" srcId="{69F4E039-9C29-4B22-88EA-6D0FC795FD1C}" destId="{7EF28FF8-7DFE-4ECC-A116-3425B47DDEDD}" srcOrd="0" destOrd="0" presId="urn:microsoft.com/office/officeart/2005/8/layout/vList2"/>
    <dgm:cxn modelId="{57B5491E-2633-4D6E-B4ED-0AE99A83DDDC}" srcId="{1FDA3565-E3C2-4284-A48F-25CBFC28E5BF}" destId="{5F093EA7-263F-454C-874F-A1959118D719}" srcOrd="1" destOrd="0" parTransId="{365B01AB-CE86-4648-9E83-3892B1007C3E}" sibTransId="{414FAC18-EF2E-4E33-9293-6B4C17E1C3B7}"/>
    <dgm:cxn modelId="{E859982C-97A6-4E8C-9554-3DF540EC0439}" type="presOf" srcId="{5F093EA7-263F-454C-874F-A1959118D719}" destId="{67C636E7-0025-4C93-847F-4984921AB00C}" srcOrd="0" destOrd="0" presId="urn:microsoft.com/office/officeart/2005/8/layout/vList2"/>
    <dgm:cxn modelId="{9A673D33-6832-423F-B153-80CB2D5DB44D}" srcId="{1FDA3565-E3C2-4284-A48F-25CBFC28E5BF}" destId="{36219D5C-4BF6-4C0F-8C77-809E6B19A020}" srcOrd="0" destOrd="0" parTransId="{B8DBCC22-F9DA-4A67-84AB-151413D47D5B}" sibTransId="{DD536A42-590C-4601-8AF4-258BA999275A}"/>
    <dgm:cxn modelId="{C8CE305F-90C6-4CCA-972B-C241ACBD90B0}" srcId="{1FDA3565-E3C2-4284-A48F-25CBFC28E5BF}" destId="{06A8D747-9D14-4A55-A992-B98507F1435D}" srcOrd="3" destOrd="0" parTransId="{2A3E16A3-150F-4B11-9119-7A8ACE174B03}" sibTransId="{997228C9-1711-4998-AA99-9172596CE3CF}"/>
    <dgm:cxn modelId="{F2A92D97-6913-4FDB-B985-0B00B6114DCC}" type="presOf" srcId="{36219D5C-4BF6-4C0F-8C77-809E6B19A020}" destId="{C9FFDFF9-F83E-40D4-9FB3-00F816D1CCC0}" srcOrd="0" destOrd="0" presId="urn:microsoft.com/office/officeart/2005/8/layout/vList2"/>
    <dgm:cxn modelId="{52FD419E-1B61-44C1-95F7-954EDF6665DB}" type="presOf" srcId="{1FDA3565-E3C2-4284-A48F-25CBFC28E5BF}" destId="{FA935375-BD9C-4F0C-A09F-294B0E11EAA6}" srcOrd="0" destOrd="0" presId="urn:microsoft.com/office/officeart/2005/8/layout/vList2"/>
    <dgm:cxn modelId="{46B369F7-145E-427D-AA6C-12F2DD7C594F}" type="presOf" srcId="{06A8D747-9D14-4A55-A992-B98507F1435D}" destId="{E2D4C0E5-4DCD-4212-8D46-201EB456980D}" srcOrd="0" destOrd="0" presId="urn:microsoft.com/office/officeart/2005/8/layout/vList2"/>
    <dgm:cxn modelId="{0DA8EFE1-6027-4FCE-9D3D-61A0D6E93FE5}" type="presParOf" srcId="{FA935375-BD9C-4F0C-A09F-294B0E11EAA6}" destId="{C9FFDFF9-F83E-40D4-9FB3-00F816D1CCC0}" srcOrd="0" destOrd="0" presId="urn:microsoft.com/office/officeart/2005/8/layout/vList2"/>
    <dgm:cxn modelId="{3BA9EAEA-2E81-43C2-88AD-BE8B4B0ADEB8}" type="presParOf" srcId="{FA935375-BD9C-4F0C-A09F-294B0E11EAA6}" destId="{F04F6529-D1BF-4709-8A1F-FFBF25FD0A05}" srcOrd="1" destOrd="0" presId="urn:microsoft.com/office/officeart/2005/8/layout/vList2"/>
    <dgm:cxn modelId="{2BC645EC-6C33-477B-95E6-2D8249FC50B2}" type="presParOf" srcId="{FA935375-BD9C-4F0C-A09F-294B0E11EAA6}" destId="{67C636E7-0025-4C93-847F-4984921AB00C}" srcOrd="2" destOrd="0" presId="urn:microsoft.com/office/officeart/2005/8/layout/vList2"/>
    <dgm:cxn modelId="{C98D0ADC-3FDF-441C-AAEF-64EE2EECB49F}" type="presParOf" srcId="{FA935375-BD9C-4F0C-A09F-294B0E11EAA6}" destId="{EDEEBD36-D8C0-4040-B798-D57099746672}" srcOrd="3" destOrd="0" presId="urn:microsoft.com/office/officeart/2005/8/layout/vList2"/>
    <dgm:cxn modelId="{FBD94082-CA22-4211-9864-8F31FA8020FE}" type="presParOf" srcId="{FA935375-BD9C-4F0C-A09F-294B0E11EAA6}" destId="{7EF28FF8-7DFE-4ECC-A116-3425B47DDEDD}" srcOrd="4" destOrd="0" presId="urn:microsoft.com/office/officeart/2005/8/layout/vList2"/>
    <dgm:cxn modelId="{4B562039-E99E-4BED-9F80-D491257C71B6}" type="presParOf" srcId="{FA935375-BD9C-4F0C-A09F-294B0E11EAA6}" destId="{DA55F4D1-3B78-4B05-856C-62642111C095}" srcOrd="5" destOrd="0" presId="urn:microsoft.com/office/officeart/2005/8/layout/vList2"/>
    <dgm:cxn modelId="{0B4F6A0D-776A-4037-AFCD-8AB02842F989}" type="presParOf" srcId="{FA935375-BD9C-4F0C-A09F-294B0E11EAA6}" destId="{E2D4C0E5-4DCD-4212-8D46-201EB456980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FDA3565-E3C2-4284-A48F-25CBFC28E5B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219D5C-4BF6-4C0F-8C77-809E6B19A020}">
      <dgm:prSet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 algn="just"/>
          <a:r>
            <a:rPr lang="en-US" sz="2000" spc="-114" dirty="0">
              <a:solidFill>
                <a:schemeClr val="tx1"/>
              </a:solidFill>
              <a:latin typeface="+mn-lt"/>
              <a:cs typeface="Arial"/>
            </a:rPr>
            <a:t>Employed annotators via the Mechanical Turk (MTurk) crowd-sourcing platform.</a:t>
          </a:r>
          <a:endParaRPr lang="en-US" sz="2000" dirty="0">
            <a:solidFill>
              <a:schemeClr val="tx1"/>
            </a:solidFill>
            <a:latin typeface="+mn-lt"/>
          </a:endParaRPr>
        </a:p>
      </dgm:t>
    </dgm:pt>
    <dgm:pt modelId="{B8DBCC22-F9DA-4A67-84AB-151413D47D5B}" type="parTrans" cxnId="{9A673D33-6832-423F-B153-80CB2D5DB44D}">
      <dgm:prSet/>
      <dgm:spPr/>
      <dgm:t>
        <a:bodyPr/>
        <a:lstStyle/>
        <a:p>
          <a:endParaRPr lang="en-US"/>
        </a:p>
      </dgm:t>
    </dgm:pt>
    <dgm:pt modelId="{DD536A42-590C-4601-8AF4-258BA999275A}" type="sibTrans" cxnId="{9A673D33-6832-423F-B153-80CB2D5DB44D}">
      <dgm:prSet/>
      <dgm:spPr/>
      <dgm:t>
        <a:bodyPr/>
        <a:lstStyle/>
        <a:p>
          <a:endParaRPr lang="en-US"/>
        </a:p>
      </dgm:t>
    </dgm:pt>
    <dgm:pt modelId="{5F093EA7-263F-454C-874F-A1959118D719}">
      <dgm:prSet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 algn="just"/>
          <a:r>
            <a:rPr lang="en-US" sz="2000" spc="-114" dirty="0">
              <a:solidFill>
                <a:schemeClr val="tx1"/>
              </a:solidFill>
              <a:latin typeface="+mn-lt"/>
              <a:cs typeface="Arial"/>
            </a:rPr>
            <a:t>Annotators were presented with its class description and a grid of candidate images.</a:t>
          </a:r>
          <a:endParaRPr lang="en-US" sz="2000" dirty="0">
            <a:solidFill>
              <a:schemeClr val="tx1"/>
            </a:solidFill>
            <a:latin typeface="+mn-lt"/>
          </a:endParaRPr>
        </a:p>
      </dgm:t>
    </dgm:pt>
    <dgm:pt modelId="{365B01AB-CE86-4648-9E83-3892B1007C3E}" type="parTrans" cxnId="{57B5491E-2633-4D6E-B4ED-0AE99A83DDDC}">
      <dgm:prSet/>
      <dgm:spPr/>
      <dgm:t>
        <a:bodyPr/>
        <a:lstStyle/>
        <a:p>
          <a:endParaRPr lang="en-US"/>
        </a:p>
      </dgm:t>
    </dgm:pt>
    <dgm:pt modelId="{414FAC18-EF2E-4E33-9293-6B4C17E1C3B7}" type="sibTrans" cxnId="{57B5491E-2633-4D6E-B4ED-0AE99A83DDDC}">
      <dgm:prSet/>
      <dgm:spPr/>
      <dgm:t>
        <a:bodyPr/>
        <a:lstStyle/>
        <a:p>
          <a:endParaRPr lang="en-US"/>
        </a:p>
      </dgm:t>
    </dgm:pt>
    <dgm:pt modelId="{69F4E039-9C29-4B22-88EA-6D0FC795FD1C}">
      <dgm:prSet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 algn="just"/>
          <a:r>
            <a:rPr lang="en-US" sz="2000" spc="-114" dirty="0">
              <a:solidFill>
                <a:schemeClr val="tx1"/>
              </a:solidFill>
              <a:latin typeface="+mn-lt"/>
              <a:cs typeface="Arial"/>
            </a:rPr>
            <a:t>Select all images in the grid that contained an object of that class.</a:t>
          </a:r>
          <a:endParaRPr lang="en-US" sz="2000" dirty="0">
            <a:solidFill>
              <a:schemeClr val="tx1"/>
            </a:solidFill>
            <a:latin typeface="+mn-lt"/>
          </a:endParaRPr>
        </a:p>
      </dgm:t>
    </dgm:pt>
    <dgm:pt modelId="{E4AB16AE-37D7-4CCB-A580-492B5CA6EE01}" type="parTrans" cxnId="{BD1F3312-8812-48FA-BFA7-C4F4BB25D098}">
      <dgm:prSet/>
      <dgm:spPr/>
      <dgm:t>
        <a:bodyPr/>
        <a:lstStyle/>
        <a:p>
          <a:endParaRPr lang="en-US"/>
        </a:p>
      </dgm:t>
    </dgm:pt>
    <dgm:pt modelId="{EC65DAB5-387A-40DC-BCB1-10DC3A70F9DA}" type="sibTrans" cxnId="{BD1F3312-8812-48FA-BFA7-C4F4BB25D098}">
      <dgm:prSet/>
      <dgm:spPr/>
      <dgm:t>
        <a:bodyPr/>
        <a:lstStyle/>
        <a:p>
          <a:endParaRPr lang="en-US"/>
        </a:p>
      </dgm:t>
    </dgm:pt>
    <dgm:pt modelId="{06A8D747-9D14-4A55-A992-B98507F1435D}">
      <dgm:prSet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 algn="just"/>
          <a:r>
            <a:rPr lang="en-US" sz="2000" spc="-114" dirty="0">
              <a:solidFill>
                <a:schemeClr val="tx1"/>
              </a:solidFill>
              <a:latin typeface="+mn-lt"/>
              <a:cs typeface="Arial"/>
            </a:rPr>
            <a:t>Only the images that received a “convincing majority” of votes were included in the ImageNet. </a:t>
          </a:r>
          <a:endParaRPr lang="en-US" sz="2000" dirty="0">
            <a:solidFill>
              <a:schemeClr val="tx1"/>
            </a:solidFill>
            <a:latin typeface="+mn-lt"/>
          </a:endParaRPr>
        </a:p>
      </dgm:t>
    </dgm:pt>
    <dgm:pt modelId="{2A3E16A3-150F-4B11-9119-7A8ACE174B03}" type="parTrans" cxnId="{C8CE305F-90C6-4CCA-972B-C241ACBD90B0}">
      <dgm:prSet/>
      <dgm:spPr/>
      <dgm:t>
        <a:bodyPr/>
        <a:lstStyle/>
        <a:p>
          <a:endParaRPr lang="en-US"/>
        </a:p>
      </dgm:t>
    </dgm:pt>
    <dgm:pt modelId="{997228C9-1711-4998-AA99-9172596CE3CF}" type="sibTrans" cxnId="{C8CE305F-90C6-4CCA-972B-C241ACBD90B0}">
      <dgm:prSet/>
      <dgm:spPr/>
      <dgm:t>
        <a:bodyPr/>
        <a:lstStyle/>
        <a:p>
          <a:endParaRPr lang="en-US"/>
        </a:p>
      </dgm:t>
    </dgm:pt>
    <dgm:pt modelId="{EEF9B112-3B44-47C3-B3A1-DC9F061414FF}">
      <dgm:prSet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 algn="just"/>
          <a:r>
            <a:rPr lang="en-US" sz="2000" i="0" spc="-45" dirty="0">
              <a:solidFill>
                <a:schemeClr val="tx1"/>
              </a:solidFill>
              <a:latin typeface="+mn-lt"/>
              <a:cs typeface="Arial"/>
            </a:rPr>
            <a:t>Annotators</a:t>
          </a:r>
          <a:r>
            <a:rPr lang="en-US" sz="2000" i="0" spc="-180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spc="-80" dirty="0">
              <a:solidFill>
                <a:schemeClr val="tx1"/>
              </a:solidFill>
              <a:latin typeface="+mn-lt"/>
              <a:cs typeface="Arial"/>
            </a:rPr>
            <a:t>were</a:t>
          </a:r>
          <a:r>
            <a:rPr lang="en-US" sz="2000" i="0" spc="-180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spc="-75" dirty="0">
              <a:solidFill>
                <a:schemeClr val="tx1"/>
              </a:solidFill>
              <a:latin typeface="+mn-lt"/>
              <a:cs typeface="Arial"/>
            </a:rPr>
            <a:t>presented</a:t>
          </a:r>
          <a:r>
            <a:rPr lang="en-US" sz="2000" i="0" spc="-165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spc="20" dirty="0">
              <a:solidFill>
                <a:schemeClr val="tx1"/>
              </a:solidFill>
              <a:latin typeface="+mn-lt"/>
              <a:cs typeface="Arial"/>
            </a:rPr>
            <a:t>with</a:t>
          </a:r>
          <a:r>
            <a:rPr lang="en-US" sz="2000" i="0" spc="-160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spc="-20" dirty="0">
              <a:solidFill>
                <a:schemeClr val="tx1"/>
              </a:solidFill>
              <a:latin typeface="+mn-lt"/>
              <a:cs typeface="Arial"/>
            </a:rPr>
            <a:t>its</a:t>
          </a:r>
          <a:r>
            <a:rPr lang="en-US" sz="2000" i="0" spc="-160" dirty="0">
              <a:solidFill>
                <a:schemeClr val="tx1"/>
              </a:solidFill>
              <a:latin typeface="+mn-lt"/>
              <a:cs typeface="Arial"/>
            </a:rPr>
            <a:t> class </a:t>
          </a:r>
          <a:r>
            <a:rPr lang="en-US" sz="2000" i="0" spc="-55" dirty="0">
              <a:solidFill>
                <a:schemeClr val="tx1"/>
              </a:solidFill>
              <a:latin typeface="+mn-lt"/>
              <a:cs typeface="Arial"/>
            </a:rPr>
            <a:t>description</a:t>
          </a:r>
          <a:r>
            <a:rPr lang="en-US" sz="2000" i="0" spc="-170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spc="-70" dirty="0">
              <a:solidFill>
                <a:schemeClr val="tx1"/>
              </a:solidFill>
              <a:latin typeface="+mn-lt"/>
              <a:cs typeface="Arial"/>
            </a:rPr>
            <a:t>(along</a:t>
          </a:r>
          <a:r>
            <a:rPr lang="en-US" sz="2000" i="0" spc="-180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spc="20" dirty="0">
              <a:solidFill>
                <a:schemeClr val="tx1"/>
              </a:solidFill>
              <a:latin typeface="+mn-lt"/>
              <a:cs typeface="Arial"/>
            </a:rPr>
            <a:t>with</a:t>
          </a:r>
          <a:r>
            <a:rPr lang="en-US" sz="2000" i="0" spc="-175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spc="-65" dirty="0">
              <a:solidFill>
                <a:schemeClr val="tx1"/>
              </a:solidFill>
              <a:latin typeface="+mn-lt"/>
              <a:cs typeface="Arial"/>
            </a:rPr>
            <a:t>links</a:t>
          </a:r>
          <a:r>
            <a:rPr lang="en-US" sz="2000" i="0" spc="-155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spc="50" dirty="0">
              <a:solidFill>
                <a:schemeClr val="tx1"/>
              </a:solidFill>
              <a:latin typeface="+mn-lt"/>
              <a:cs typeface="Arial"/>
            </a:rPr>
            <a:t>to</a:t>
          </a:r>
          <a:r>
            <a:rPr lang="en-US" sz="2000" i="0" spc="-195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spc="-20" dirty="0">
              <a:solidFill>
                <a:schemeClr val="tx1"/>
              </a:solidFill>
              <a:latin typeface="+mn-lt"/>
              <a:cs typeface="Arial"/>
            </a:rPr>
            <a:t>the  </a:t>
          </a:r>
          <a:r>
            <a:rPr lang="en-US" sz="2000" i="0" spc="-55" dirty="0">
              <a:solidFill>
                <a:schemeClr val="tx1"/>
              </a:solidFill>
              <a:latin typeface="+mn-lt"/>
              <a:cs typeface="Arial"/>
            </a:rPr>
            <a:t>relevant</a:t>
          </a:r>
          <a:r>
            <a:rPr lang="en-US" sz="2000" i="0" spc="-300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spc="-65" dirty="0">
              <a:solidFill>
                <a:schemeClr val="tx1"/>
              </a:solidFill>
              <a:latin typeface="+mn-lt"/>
              <a:cs typeface="Arial"/>
            </a:rPr>
            <a:t>Wikipedia</a:t>
          </a:r>
          <a:r>
            <a:rPr lang="en-US" sz="2000" i="0" spc="-155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spc="-125" dirty="0">
              <a:solidFill>
                <a:schemeClr val="tx1"/>
              </a:solidFill>
              <a:latin typeface="+mn-lt"/>
              <a:cs typeface="Arial"/>
            </a:rPr>
            <a:t>pages)</a:t>
          </a:r>
          <a:r>
            <a:rPr lang="en-US" sz="2000" i="0" spc="-185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spc="-95" dirty="0">
              <a:solidFill>
                <a:schemeClr val="tx1"/>
              </a:solidFill>
              <a:latin typeface="+mn-lt"/>
              <a:cs typeface="Arial"/>
            </a:rPr>
            <a:t>and</a:t>
          </a:r>
          <a:r>
            <a:rPr lang="en-US" sz="2000" i="0" spc="-195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spc="-160" dirty="0">
              <a:solidFill>
                <a:schemeClr val="tx1"/>
              </a:solidFill>
              <a:latin typeface="+mn-lt"/>
              <a:cs typeface="Arial"/>
            </a:rPr>
            <a:t>a</a:t>
          </a:r>
          <a:r>
            <a:rPr lang="en-US" sz="2000" i="0" spc="-190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spc="-25" dirty="0">
              <a:solidFill>
                <a:schemeClr val="tx1"/>
              </a:solidFill>
              <a:latin typeface="+mn-lt"/>
              <a:cs typeface="Arial"/>
            </a:rPr>
            <a:t>grid</a:t>
          </a:r>
          <a:r>
            <a:rPr lang="en-US" sz="2000" i="0" spc="-185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spc="15" dirty="0">
              <a:solidFill>
                <a:schemeClr val="tx1"/>
              </a:solidFill>
              <a:latin typeface="+mn-lt"/>
              <a:cs typeface="Arial"/>
            </a:rPr>
            <a:t>of</a:t>
          </a:r>
          <a:r>
            <a:rPr lang="en-US" sz="2000" i="0" spc="-195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spc="-70" dirty="0">
              <a:solidFill>
                <a:schemeClr val="tx1"/>
              </a:solidFill>
              <a:latin typeface="+mn-lt"/>
              <a:cs typeface="Arial"/>
            </a:rPr>
            <a:t>candidate</a:t>
          </a:r>
          <a:r>
            <a:rPr lang="en-US" sz="2000" i="0" spc="-175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spc="-90" dirty="0">
              <a:solidFill>
                <a:schemeClr val="tx1"/>
              </a:solidFill>
              <a:latin typeface="+mn-lt"/>
              <a:cs typeface="Arial"/>
            </a:rPr>
            <a:t>images.</a:t>
          </a:r>
          <a:endParaRPr lang="en-US" sz="2000" i="0" dirty="0">
            <a:solidFill>
              <a:schemeClr val="tx1"/>
            </a:solidFill>
            <a:latin typeface="+mn-lt"/>
          </a:endParaRPr>
        </a:p>
      </dgm:t>
    </dgm:pt>
    <dgm:pt modelId="{865C0CF1-C1BA-4E7B-BBA9-B097C010DE15}" type="parTrans" cxnId="{A4DADFFC-3D59-4FAB-BFFB-73E4B2A93BFF}">
      <dgm:prSet/>
      <dgm:spPr/>
      <dgm:t>
        <a:bodyPr/>
        <a:lstStyle/>
        <a:p>
          <a:endParaRPr lang="en-US"/>
        </a:p>
      </dgm:t>
    </dgm:pt>
    <dgm:pt modelId="{85C9E15A-DC10-4401-9879-AD3A8C4FAB44}" type="sibTrans" cxnId="{A4DADFFC-3D59-4FAB-BFFB-73E4B2A93BFF}">
      <dgm:prSet/>
      <dgm:spPr/>
      <dgm:t>
        <a:bodyPr/>
        <a:lstStyle/>
        <a:p>
          <a:endParaRPr lang="en-US"/>
        </a:p>
      </dgm:t>
    </dgm:pt>
    <dgm:pt modelId="{FA935375-BD9C-4F0C-A09F-294B0E11EAA6}" type="pres">
      <dgm:prSet presAssocID="{1FDA3565-E3C2-4284-A48F-25CBFC28E5BF}" presName="linear" presStyleCnt="0">
        <dgm:presLayoutVars>
          <dgm:animLvl val="lvl"/>
          <dgm:resizeHandles val="exact"/>
        </dgm:presLayoutVars>
      </dgm:prSet>
      <dgm:spPr/>
    </dgm:pt>
    <dgm:pt modelId="{C9FFDFF9-F83E-40D4-9FB3-00F816D1CCC0}" type="pres">
      <dgm:prSet presAssocID="{36219D5C-4BF6-4C0F-8C77-809E6B19A02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04F6529-D1BF-4709-8A1F-FFBF25FD0A05}" type="pres">
      <dgm:prSet presAssocID="{DD536A42-590C-4601-8AF4-258BA999275A}" presName="spacer" presStyleCnt="0"/>
      <dgm:spPr/>
    </dgm:pt>
    <dgm:pt modelId="{67C636E7-0025-4C93-847F-4984921AB00C}" type="pres">
      <dgm:prSet presAssocID="{5F093EA7-263F-454C-874F-A1959118D71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EDEEBD36-D8C0-4040-B798-D57099746672}" type="pres">
      <dgm:prSet presAssocID="{414FAC18-EF2E-4E33-9293-6B4C17E1C3B7}" presName="spacer" presStyleCnt="0"/>
      <dgm:spPr/>
    </dgm:pt>
    <dgm:pt modelId="{7EF28FF8-7DFE-4ECC-A116-3425B47DDEDD}" type="pres">
      <dgm:prSet presAssocID="{69F4E039-9C29-4B22-88EA-6D0FC795FD1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A55F4D1-3B78-4B05-856C-62642111C095}" type="pres">
      <dgm:prSet presAssocID="{EC65DAB5-387A-40DC-BCB1-10DC3A70F9DA}" presName="spacer" presStyleCnt="0"/>
      <dgm:spPr/>
    </dgm:pt>
    <dgm:pt modelId="{E2D4C0E5-4DCD-4212-8D46-201EB456980D}" type="pres">
      <dgm:prSet presAssocID="{06A8D747-9D14-4A55-A992-B98507F1435D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580BC42-1D18-493F-80E2-B725E43F2D51}" type="pres">
      <dgm:prSet presAssocID="{997228C9-1711-4998-AA99-9172596CE3CF}" presName="spacer" presStyleCnt="0"/>
      <dgm:spPr/>
    </dgm:pt>
    <dgm:pt modelId="{A295AD52-D5BC-40E8-8AE8-D6AEF215DCEE}" type="pres">
      <dgm:prSet presAssocID="{EEF9B112-3B44-47C3-B3A1-DC9F061414FF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D1F3312-8812-48FA-BFA7-C4F4BB25D098}" srcId="{1FDA3565-E3C2-4284-A48F-25CBFC28E5BF}" destId="{69F4E039-9C29-4B22-88EA-6D0FC795FD1C}" srcOrd="2" destOrd="0" parTransId="{E4AB16AE-37D7-4CCB-A580-492B5CA6EE01}" sibTransId="{EC65DAB5-387A-40DC-BCB1-10DC3A70F9DA}"/>
    <dgm:cxn modelId="{3BBE7915-B860-4B21-9979-300BFFACDC69}" type="presOf" srcId="{69F4E039-9C29-4B22-88EA-6D0FC795FD1C}" destId="{7EF28FF8-7DFE-4ECC-A116-3425B47DDEDD}" srcOrd="0" destOrd="0" presId="urn:microsoft.com/office/officeart/2005/8/layout/vList2"/>
    <dgm:cxn modelId="{57B5491E-2633-4D6E-B4ED-0AE99A83DDDC}" srcId="{1FDA3565-E3C2-4284-A48F-25CBFC28E5BF}" destId="{5F093EA7-263F-454C-874F-A1959118D719}" srcOrd="1" destOrd="0" parTransId="{365B01AB-CE86-4648-9E83-3892B1007C3E}" sibTransId="{414FAC18-EF2E-4E33-9293-6B4C17E1C3B7}"/>
    <dgm:cxn modelId="{F2CC6727-D373-4BC5-AAB6-1CDCD3079F2B}" type="presOf" srcId="{EEF9B112-3B44-47C3-B3A1-DC9F061414FF}" destId="{A295AD52-D5BC-40E8-8AE8-D6AEF215DCEE}" srcOrd="0" destOrd="0" presId="urn:microsoft.com/office/officeart/2005/8/layout/vList2"/>
    <dgm:cxn modelId="{E859982C-97A6-4E8C-9554-3DF540EC0439}" type="presOf" srcId="{5F093EA7-263F-454C-874F-A1959118D719}" destId="{67C636E7-0025-4C93-847F-4984921AB00C}" srcOrd="0" destOrd="0" presId="urn:microsoft.com/office/officeart/2005/8/layout/vList2"/>
    <dgm:cxn modelId="{9A673D33-6832-423F-B153-80CB2D5DB44D}" srcId="{1FDA3565-E3C2-4284-A48F-25CBFC28E5BF}" destId="{36219D5C-4BF6-4C0F-8C77-809E6B19A020}" srcOrd="0" destOrd="0" parTransId="{B8DBCC22-F9DA-4A67-84AB-151413D47D5B}" sibTransId="{DD536A42-590C-4601-8AF4-258BA999275A}"/>
    <dgm:cxn modelId="{C8CE305F-90C6-4CCA-972B-C241ACBD90B0}" srcId="{1FDA3565-E3C2-4284-A48F-25CBFC28E5BF}" destId="{06A8D747-9D14-4A55-A992-B98507F1435D}" srcOrd="3" destOrd="0" parTransId="{2A3E16A3-150F-4B11-9119-7A8ACE174B03}" sibTransId="{997228C9-1711-4998-AA99-9172596CE3CF}"/>
    <dgm:cxn modelId="{F2A92D97-6913-4FDB-B985-0B00B6114DCC}" type="presOf" srcId="{36219D5C-4BF6-4C0F-8C77-809E6B19A020}" destId="{C9FFDFF9-F83E-40D4-9FB3-00F816D1CCC0}" srcOrd="0" destOrd="0" presId="urn:microsoft.com/office/officeart/2005/8/layout/vList2"/>
    <dgm:cxn modelId="{52FD419E-1B61-44C1-95F7-954EDF6665DB}" type="presOf" srcId="{1FDA3565-E3C2-4284-A48F-25CBFC28E5BF}" destId="{FA935375-BD9C-4F0C-A09F-294B0E11EAA6}" srcOrd="0" destOrd="0" presId="urn:microsoft.com/office/officeart/2005/8/layout/vList2"/>
    <dgm:cxn modelId="{46B369F7-145E-427D-AA6C-12F2DD7C594F}" type="presOf" srcId="{06A8D747-9D14-4A55-A992-B98507F1435D}" destId="{E2D4C0E5-4DCD-4212-8D46-201EB456980D}" srcOrd="0" destOrd="0" presId="urn:microsoft.com/office/officeart/2005/8/layout/vList2"/>
    <dgm:cxn modelId="{A4DADFFC-3D59-4FAB-BFFB-73E4B2A93BFF}" srcId="{1FDA3565-E3C2-4284-A48F-25CBFC28E5BF}" destId="{EEF9B112-3B44-47C3-B3A1-DC9F061414FF}" srcOrd="4" destOrd="0" parTransId="{865C0CF1-C1BA-4E7B-BBA9-B097C010DE15}" sibTransId="{85C9E15A-DC10-4401-9879-AD3A8C4FAB44}"/>
    <dgm:cxn modelId="{0DA8EFE1-6027-4FCE-9D3D-61A0D6E93FE5}" type="presParOf" srcId="{FA935375-BD9C-4F0C-A09F-294B0E11EAA6}" destId="{C9FFDFF9-F83E-40D4-9FB3-00F816D1CCC0}" srcOrd="0" destOrd="0" presId="urn:microsoft.com/office/officeart/2005/8/layout/vList2"/>
    <dgm:cxn modelId="{3BA9EAEA-2E81-43C2-88AD-BE8B4B0ADEB8}" type="presParOf" srcId="{FA935375-BD9C-4F0C-A09F-294B0E11EAA6}" destId="{F04F6529-D1BF-4709-8A1F-FFBF25FD0A05}" srcOrd="1" destOrd="0" presId="urn:microsoft.com/office/officeart/2005/8/layout/vList2"/>
    <dgm:cxn modelId="{2BC645EC-6C33-477B-95E6-2D8249FC50B2}" type="presParOf" srcId="{FA935375-BD9C-4F0C-A09F-294B0E11EAA6}" destId="{67C636E7-0025-4C93-847F-4984921AB00C}" srcOrd="2" destOrd="0" presId="urn:microsoft.com/office/officeart/2005/8/layout/vList2"/>
    <dgm:cxn modelId="{C98D0ADC-3FDF-441C-AAEF-64EE2EECB49F}" type="presParOf" srcId="{FA935375-BD9C-4F0C-A09F-294B0E11EAA6}" destId="{EDEEBD36-D8C0-4040-B798-D57099746672}" srcOrd="3" destOrd="0" presId="urn:microsoft.com/office/officeart/2005/8/layout/vList2"/>
    <dgm:cxn modelId="{FBD94082-CA22-4211-9864-8F31FA8020FE}" type="presParOf" srcId="{FA935375-BD9C-4F0C-A09F-294B0E11EAA6}" destId="{7EF28FF8-7DFE-4ECC-A116-3425B47DDEDD}" srcOrd="4" destOrd="0" presId="urn:microsoft.com/office/officeart/2005/8/layout/vList2"/>
    <dgm:cxn modelId="{4B562039-E99E-4BED-9F80-D491257C71B6}" type="presParOf" srcId="{FA935375-BD9C-4F0C-A09F-294B0E11EAA6}" destId="{DA55F4D1-3B78-4B05-856C-62642111C095}" srcOrd="5" destOrd="0" presId="urn:microsoft.com/office/officeart/2005/8/layout/vList2"/>
    <dgm:cxn modelId="{0B4F6A0D-776A-4037-AFCD-8AB02842F989}" type="presParOf" srcId="{FA935375-BD9C-4F0C-A09F-294B0E11EAA6}" destId="{E2D4C0E5-4DCD-4212-8D46-201EB456980D}" srcOrd="6" destOrd="0" presId="urn:microsoft.com/office/officeart/2005/8/layout/vList2"/>
    <dgm:cxn modelId="{3F1C2498-7FF8-481C-A494-07F709196CB5}" type="presParOf" srcId="{FA935375-BD9C-4F0C-A09F-294B0E11EAA6}" destId="{0580BC42-1D18-493F-80E2-B725E43F2D51}" srcOrd="7" destOrd="0" presId="urn:microsoft.com/office/officeart/2005/8/layout/vList2"/>
    <dgm:cxn modelId="{C79C8155-0F8C-4439-996D-0B4D9C59CAA2}" type="presParOf" srcId="{FA935375-BD9C-4F0C-A09F-294B0E11EAA6}" destId="{A295AD52-D5BC-40E8-8AE8-D6AEF215DCE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C6655C0-EE52-4646-B1B0-2FCE51DCB7A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A98AB0E5-DD43-4FBF-8F05-BF8D39AF2F0E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en-US" dirty="0"/>
            <a:t>Resulting data set might not accurately capture the ground truth.</a:t>
          </a:r>
        </a:p>
      </dgm:t>
    </dgm:pt>
    <dgm:pt modelId="{010AAC34-E7F3-4BB8-8E21-B30A59ACE7E5}" type="parTrans" cxnId="{A2EF4B55-2416-47D7-B1EB-0C94E18B529B}">
      <dgm:prSet/>
      <dgm:spPr/>
      <dgm:t>
        <a:bodyPr/>
        <a:lstStyle/>
        <a:p>
          <a:endParaRPr lang="en-US"/>
        </a:p>
      </dgm:t>
    </dgm:pt>
    <dgm:pt modelId="{5CE434CD-161B-4D0A-B409-1483E0BBBD8B}" type="sibTrans" cxnId="{A2EF4B55-2416-47D7-B1EB-0C94E18B529B}">
      <dgm:prSet/>
      <dgm:spPr/>
      <dgm:t>
        <a:bodyPr/>
        <a:lstStyle/>
        <a:p>
          <a:endParaRPr lang="en-US"/>
        </a:p>
      </dgm:t>
    </dgm:pt>
    <dgm:pt modelId="{59E5D4E6-2A34-4435-A65D-7C44F4D742AE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en-US" dirty="0"/>
            <a:t>The above discussed pipeline design itself can lead to systematic errors in dataset</a:t>
          </a:r>
        </a:p>
      </dgm:t>
    </dgm:pt>
    <dgm:pt modelId="{91AF4466-3634-431D-8C23-D245F99766C3}" type="parTrans" cxnId="{15CD54EE-EAFF-4D08-A821-CA33C56C8CD5}">
      <dgm:prSet/>
      <dgm:spPr/>
      <dgm:t>
        <a:bodyPr/>
        <a:lstStyle/>
        <a:p>
          <a:endParaRPr lang="en-US"/>
        </a:p>
      </dgm:t>
    </dgm:pt>
    <dgm:pt modelId="{6CD2EDB1-8237-4856-BF45-DF0097AE74AB}" type="sibTrans" cxnId="{15CD54EE-EAFF-4D08-A821-CA33C56C8CD5}">
      <dgm:prSet/>
      <dgm:spPr/>
      <dgm:t>
        <a:bodyPr/>
        <a:lstStyle/>
        <a:p>
          <a:endParaRPr lang="en-US"/>
        </a:p>
      </dgm:t>
    </dgm:pt>
    <dgm:pt modelId="{ABF5803D-A96D-495C-9ED2-485304231E04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en-US" dirty="0"/>
            <a:t>The root cause for many of these errors is that the image validation  stage (i.e., the </a:t>
          </a:r>
          <a:r>
            <a:rPr lang="en-US" i="1" dirty="0"/>
            <a:t>CONTAINS</a:t>
          </a:r>
          <a:r>
            <a:rPr lang="en-US" dirty="0"/>
            <a:t> task) asks annotators only to verify if a  specific proposed label is valid for a given image.</a:t>
          </a:r>
        </a:p>
      </dgm:t>
    </dgm:pt>
    <dgm:pt modelId="{48FE3626-CF5A-4D6C-B0AB-035B3939A8E2}" type="parTrans" cxnId="{44A5DC97-2541-4129-937D-286E3DCA21C2}">
      <dgm:prSet/>
      <dgm:spPr/>
      <dgm:t>
        <a:bodyPr/>
        <a:lstStyle/>
        <a:p>
          <a:endParaRPr lang="en-US"/>
        </a:p>
      </dgm:t>
    </dgm:pt>
    <dgm:pt modelId="{694BE91E-5C67-4474-82D1-5C8D04D24779}" type="sibTrans" cxnId="{44A5DC97-2541-4129-937D-286E3DCA21C2}">
      <dgm:prSet/>
      <dgm:spPr/>
      <dgm:t>
        <a:bodyPr/>
        <a:lstStyle/>
        <a:p>
          <a:endParaRPr lang="en-US"/>
        </a:p>
      </dgm:t>
    </dgm:pt>
    <dgm:pt modelId="{52E6CC34-8AA2-4086-BCD1-2AE146DB2192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en-US" dirty="0"/>
            <a:t>Crucially, annotators are never asked to choose among different  possible labels for the image and, in fact, have no knowledge of what  the other classes even are.</a:t>
          </a:r>
        </a:p>
      </dgm:t>
    </dgm:pt>
    <dgm:pt modelId="{24F7A794-9A7C-4D2C-A391-6E9C6AE263B1}" type="parTrans" cxnId="{4F951393-CF28-4AF6-8D7C-DF8F74C29BDA}">
      <dgm:prSet/>
      <dgm:spPr/>
      <dgm:t>
        <a:bodyPr/>
        <a:lstStyle/>
        <a:p>
          <a:endParaRPr lang="en-US"/>
        </a:p>
      </dgm:t>
    </dgm:pt>
    <dgm:pt modelId="{057DA6AB-B3BE-47A5-81A5-BC565E83ACE2}" type="sibTrans" cxnId="{4F951393-CF28-4AF6-8D7C-DF8F74C29BDA}">
      <dgm:prSet/>
      <dgm:spPr/>
      <dgm:t>
        <a:bodyPr/>
        <a:lstStyle/>
        <a:p>
          <a:endParaRPr lang="en-US"/>
        </a:p>
      </dgm:t>
    </dgm:pt>
    <dgm:pt modelId="{4382B50C-E2BC-486A-B880-36601C8E8C83}" type="pres">
      <dgm:prSet presAssocID="{AC6655C0-EE52-4646-B1B0-2FCE51DCB7A0}" presName="root" presStyleCnt="0">
        <dgm:presLayoutVars>
          <dgm:dir/>
          <dgm:resizeHandles val="exact"/>
        </dgm:presLayoutVars>
      </dgm:prSet>
      <dgm:spPr/>
    </dgm:pt>
    <dgm:pt modelId="{77A26993-41C2-4457-AAB6-B8DB18D4BDE6}" type="pres">
      <dgm:prSet presAssocID="{A98AB0E5-DD43-4FBF-8F05-BF8D39AF2F0E}" presName="compNode" presStyleCnt="0"/>
      <dgm:spPr/>
    </dgm:pt>
    <dgm:pt modelId="{A059443D-47EA-4563-BF41-1D3CC04940F4}" type="pres">
      <dgm:prSet presAssocID="{A98AB0E5-DD43-4FBF-8F05-BF8D39AF2F0E}" presName="bgRect" presStyleLbl="bgShp" presStyleIdx="0" presStyleCnt="4"/>
      <dgm:spPr>
        <a:solidFill>
          <a:schemeClr val="accent1">
            <a:lumMod val="20000"/>
            <a:lumOff val="80000"/>
          </a:schemeClr>
        </a:solidFill>
      </dgm:spPr>
    </dgm:pt>
    <dgm:pt modelId="{72923A60-264C-4B2C-888C-9626D955A843}" type="pres">
      <dgm:prSet presAssocID="{A98AB0E5-DD43-4FBF-8F05-BF8D39AF2F0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E94CF722-9841-40DD-BBCD-46A236E47D93}" type="pres">
      <dgm:prSet presAssocID="{A98AB0E5-DD43-4FBF-8F05-BF8D39AF2F0E}" presName="spaceRect" presStyleCnt="0"/>
      <dgm:spPr/>
    </dgm:pt>
    <dgm:pt modelId="{EDD618FB-9C37-43D8-8E6E-237E1F95BDB0}" type="pres">
      <dgm:prSet presAssocID="{A98AB0E5-DD43-4FBF-8F05-BF8D39AF2F0E}" presName="parTx" presStyleLbl="revTx" presStyleIdx="0" presStyleCnt="4">
        <dgm:presLayoutVars>
          <dgm:chMax val="0"/>
          <dgm:chPref val="0"/>
        </dgm:presLayoutVars>
      </dgm:prSet>
      <dgm:spPr/>
    </dgm:pt>
    <dgm:pt modelId="{3AA9268A-E855-40BB-98C5-043CA6C0BB66}" type="pres">
      <dgm:prSet presAssocID="{5CE434CD-161B-4D0A-B409-1483E0BBBD8B}" presName="sibTrans" presStyleCnt="0"/>
      <dgm:spPr/>
    </dgm:pt>
    <dgm:pt modelId="{82BCB4C8-2B0C-4C7F-AEC4-BD1B895CFA66}" type="pres">
      <dgm:prSet presAssocID="{59E5D4E6-2A34-4435-A65D-7C44F4D742AE}" presName="compNode" presStyleCnt="0"/>
      <dgm:spPr/>
    </dgm:pt>
    <dgm:pt modelId="{CFF553CA-F2A7-47C9-B71B-066361B5AE0C}" type="pres">
      <dgm:prSet presAssocID="{59E5D4E6-2A34-4435-A65D-7C44F4D742AE}" presName="bgRect" presStyleLbl="bgShp" presStyleIdx="1" presStyleCnt="4"/>
      <dgm:spPr>
        <a:solidFill>
          <a:schemeClr val="accent1">
            <a:lumMod val="20000"/>
            <a:lumOff val="80000"/>
          </a:schemeClr>
        </a:solidFill>
      </dgm:spPr>
    </dgm:pt>
    <dgm:pt modelId="{5AFEEF94-C4DC-4638-AC12-6F8A0B0D0A58}" type="pres">
      <dgm:prSet presAssocID="{59E5D4E6-2A34-4435-A65D-7C44F4D742A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3A645A0-5378-4293-A701-3ECBAD14A9CA}" type="pres">
      <dgm:prSet presAssocID="{59E5D4E6-2A34-4435-A65D-7C44F4D742AE}" presName="spaceRect" presStyleCnt="0"/>
      <dgm:spPr/>
    </dgm:pt>
    <dgm:pt modelId="{0B6A3532-1989-471B-A751-1ED0C8455045}" type="pres">
      <dgm:prSet presAssocID="{59E5D4E6-2A34-4435-A65D-7C44F4D742AE}" presName="parTx" presStyleLbl="revTx" presStyleIdx="1" presStyleCnt="4">
        <dgm:presLayoutVars>
          <dgm:chMax val="0"/>
          <dgm:chPref val="0"/>
        </dgm:presLayoutVars>
      </dgm:prSet>
      <dgm:spPr/>
    </dgm:pt>
    <dgm:pt modelId="{94CFBECC-0EC4-439A-8C20-9BCB969EA03C}" type="pres">
      <dgm:prSet presAssocID="{6CD2EDB1-8237-4856-BF45-DF0097AE74AB}" presName="sibTrans" presStyleCnt="0"/>
      <dgm:spPr/>
    </dgm:pt>
    <dgm:pt modelId="{870EAA18-7938-4683-9D70-C3464DC71151}" type="pres">
      <dgm:prSet presAssocID="{ABF5803D-A96D-495C-9ED2-485304231E04}" presName="compNode" presStyleCnt="0"/>
      <dgm:spPr/>
    </dgm:pt>
    <dgm:pt modelId="{48524497-6789-4292-A540-015AB3BE0737}" type="pres">
      <dgm:prSet presAssocID="{ABF5803D-A96D-495C-9ED2-485304231E04}" presName="bgRect" presStyleLbl="bgShp" presStyleIdx="2" presStyleCnt="4"/>
      <dgm:spPr>
        <a:solidFill>
          <a:schemeClr val="accent1">
            <a:lumMod val="20000"/>
            <a:lumOff val="80000"/>
          </a:schemeClr>
        </a:solidFill>
      </dgm:spPr>
    </dgm:pt>
    <dgm:pt modelId="{D3937DDD-3556-4205-BDE9-F5A6D57E5058}" type="pres">
      <dgm:prSet presAssocID="{ABF5803D-A96D-495C-9ED2-485304231E0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71D2CE8A-E5E4-4004-A38F-A015D4637434}" type="pres">
      <dgm:prSet presAssocID="{ABF5803D-A96D-495C-9ED2-485304231E04}" presName="spaceRect" presStyleCnt="0"/>
      <dgm:spPr/>
    </dgm:pt>
    <dgm:pt modelId="{A881574C-71F3-4DBF-A0E4-3F6EE3FDE815}" type="pres">
      <dgm:prSet presAssocID="{ABF5803D-A96D-495C-9ED2-485304231E04}" presName="parTx" presStyleLbl="revTx" presStyleIdx="2" presStyleCnt="4">
        <dgm:presLayoutVars>
          <dgm:chMax val="0"/>
          <dgm:chPref val="0"/>
        </dgm:presLayoutVars>
      </dgm:prSet>
      <dgm:spPr/>
    </dgm:pt>
    <dgm:pt modelId="{4E74932D-8D4D-403B-8E6F-14B5A8D21BB7}" type="pres">
      <dgm:prSet presAssocID="{694BE91E-5C67-4474-82D1-5C8D04D24779}" presName="sibTrans" presStyleCnt="0"/>
      <dgm:spPr/>
    </dgm:pt>
    <dgm:pt modelId="{2B1ACD3E-9573-4061-937B-3659318FE637}" type="pres">
      <dgm:prSet presAssocID="{52E6CC34-8AA2-4086-BCD1-2AE146DB2192}" presName="compNode" presStyleCnt="0"/>
      <dgm:spPr/>
    </dgm:pt>
    <dgm:pt modelId="{17439304-7BEC-4890-9ADC-93A140786EB1}" type="pres">
      <dgm:prSet presAssocID="{52E6CC34-8AA2-4086-BCD1-2AE146DB2192}" presName="bgRect" presStyleLbl="bgShp" presStyleIdx="3" presStyleCnt="4"/>
      <dgm:spPr>
        <a:solidFill>
          <a:schemeClr val="accent1">
            <a:lumMod val="20000"/>
            <a:lumOff val="80000"/>
          </a:schemeClr>
        </a:solidFill>
      </dgm:spPr>
    </dgm:pt>
    <dgm:pt modelId="{51BAFCCB-843E-45FC-9075-93C05273A65F}" type="pres">
      <dgm:prSet presAssocID="{52E6CC34-8AA2-4086-BCD1-2AE146DB219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bel"/>
        </a:ext>
      </dgm:extLst>
    </dgm:pt>
    <dgm:pt modelId="{6BFAEC68-C67E-4073-9051-2469594F2749}" type="pres">
      <dgm:prSet presAssocID="{52E6CC34-8AA2-4086-BCD1-2AE146DB2192}" presName="spaceRect" presStyleCnt="0"/>
      <dgm:spPr/>
    </dgm:pt>
    <dgm:pt modelId="{1760EF95-6F6F-4661-B625-F2781DB0C99B}" type="pres">
      <dgm:prSet presAssocID="{52E6CC34-8AA2-4086-BCD1-2AE146DB219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2EF4B55-2416-47D7-B1EB-0C94E18B529B}" srcId="{AC6655C0-EE52-4646-B1B0-2FCE51DCB7A0}" destId="{A98AB0E5-DD43-4FBF-8F05-BF8D39AF2F0E}" srcOrd="0" destOrd="0" parTransId="{010AAC34-E7F3-4BB8-8E21-B30A59ACE7E5}" sibTransId="{5CE434CD-161B-4D0A-B409-1483E0BBBD8B}"/>
    <dgm:cxn modelId="{B8CF107B-3DFA-4657-9E6D-04026C90D296}" type="presOf" srcId="{59E5D4E6-2A34-4435-A65D-7C44F4D742AE}" destId="{0B6A3532-1989-471B-A751-1ED0C8455045}" srcOrd="0" destOrd="0" presId="urn:microsoft.com/office/officeart/2018/2/layout/IconVerticalSolidList"/>
    <dgm:cxn modelId="{4F951393-CF28-4AF6-8D7C-DF8F74C29BDA}" srcId="{AC6655C0-EE52-4646-B1B0-2FCE51DCB7A0}" destId="{52E6CC34-8AA2-4086-BCD1-2AE146DB2192}" srcOrd="3" destOrd="0" parTransId="{24F7A794-9A7C-4D2C-A391-6E9C6AE263B1}" sibTransId="{057DA6AB-B3BE-47A5-81A5-BC565E83ACE2}"/>
    <dgm:cxn modelId="{44A5DC97-2541-4129-937D-286E3DCA21C2}" srcId="{AC6655C0-EE52-4646-B1B0-2FCE51DCB7A0}" destId="{ABF5803D-A96D-495C-9ED2-485304231E04}" srcOrd="2" destOrd="0" parTransId="{48FE3626-CF5A-4D6C-B0AB-035B3939A8E2}" sibTransId="{694BE91E-5C67-4474-82D1-5C8D04D24779}"/>
    <dgm:cxn modelId="{B81669A7-D1EF-45ED-9619-D5243C121BB2}" type="presOf" srcId="{AC6655C0-EE52-4646-B1B0-2FCE51DCB7A0}" destId="{4382B50C-E2BC-486A-B880-36601C8E8C83}" srcOrd="0" destOrd="0" presId="urn:microsoft.com/office/officeart/2018/2/layout/IconVerticalSolidList"/>
    <dgm:cxn modelId="{110984A9-3DD2-4184-88DD-1BD13261FF5C}" type="presOf" srcId="{A98AB0E5-DD43-4FBF-8F05-BF8D39AF2F0E}" destId="{EDD618FB-9C37-43D8-8E6E-237E1F95BDB0}" srcOrd="0" destOrd="0" presId="urn:microsoft.com/office/officeart/2018/2/layout/IconVerticalSolidList"/>
    <dgm:cxn modelId="{7C2795BE-08D4-4C0B-BE02-ED067F2EF93C}" type="presOf" srcId="{52E6CC34-8AA2-4086-BCD1-2AE146DB2192}" destId="{1760EF95-6F6F-4661-B625-F2781DB0C99B}" srcOrd="0" destOrd="0" presId="urn:microsoft.com/office/officeart/2018/2/layout/IconVerticalSolidList"/>
    <dgm:cxn modelId="{589D3DD9-D5AC-492F-B52A-DC92E9681387}" type="presOf" srcId="{ABF5803D-A96D-495C-9ED2-485304231E04}" destId="{A881574C-71F3-4DBF-A0E4-3F6EE3FDE815}" srcOrd="0" destOrd="0" presId="urn:microsoft.com/office/officeart/2018/2/layout/IconVerticalSolidList"/>
    <dgm:cxn modelId="{15CD54EE-EAFF-4D08-A821-CA33C56C8CD5}" srcId="{AC6655C0-EE52-4646-B1B0-2FCE51DCB7A0}" destId="{59E5D4E6-2A34-4435-A65D-7C44F4D742AE}" srcOrd="1" destOrd="0" parTransId="{91AF4466-3634-431D-8C23-D245F99766C3}" sibTransId="{6CD2EDB1-8237-4856-BF45-DF0097AE74AB}"/>
    <dgm:cxn modelId="{C74A3CDB-5497-42E9-A2C0-CC74E55716E8}" type="presParOf" srcId="{4382B50C-E2BC-486A-B880-36601C8E8C83}" destId="{77A26993-41C2-4457-AAB6-B8DB18D4BDE6}" srcOrd="0" destOrd="0" presId="urn:microsoft.com/office/officeart/2018/2/layout/IconVerticalSolidList"/>
    <dgm:cxn modelId="{532E2446-CD93-4AB4-BEFD-09BB5A27D988}" type="presParOf" srcId="{77A26993-41C2-4457-AAB6-B8DB18D4BDE6}" destId="{A059443D-47EA-4563-BF41-1D3CC04940F4}" srcOrd="0" destOrd="0" presId="urn:microsoft.com/office/officeart/2018/2/layout/IconVerticalSolidList"/>
    <dgm:cxn modelId="{39B02933-BC61-4895-86E9-0882ADC2E2DF}" type="presParOf" srcId="{77A26993-41C2-4457-AAB6-B8DB18D4BDE6}" destId="{72923A60-264C-4B2C-888C-9626D955A843}" srcOrd="1" destOrd="0" presId="urn:microsoft.com/office/officeart/2018/2/layout/IconVerticalSolidList"/>
    <dgm:cxn modelId="{02AFF0BF-2CC1-43A2-97AA-D63E8A05A92D}" type="presParOf" srcId="{77A26993-41C2-4457-AAB6-B8DB18D4BDE6}" destId="{E94CF722-9841-40DD-BBCD-46A236E47D93}" srcOrd="2" destOrd="0" presId="urn:microsoft.com/office/officeart/2018/2/layout/IconVerticalSolidList"/>
    <dgm:cxn modelId="{5C1FC986-6FFB-4CF7-A0FA-1F80D549CAF7}" type="presParOf" srcId="{77A26993-41C2-4457-AAB6-B8DB18D4BDE6}" destId="{EDD618FB-9C37-43D8-8E6E-237E1F95BDB0}" srcOrd="3" destOrd="0" presId="urn:microsoft.com/office/officeart/2018/2/layout/IconVerticalSolidList"/>
    <dgm:cxn modelId="{C87C4830-2304-474B-8D2B-2E357A2B5432}" type="presParOf" srcId="{4382B50C-E2BC-486A-B880-36601C8E8C83}" destId="{3AA9268A-E855-40BB-98C5-043CA6C0BB66}" srcOrd="1" destOrd="0" presId="urn:microsoft.com/office/officeart/2018/2/layout/IconVerticalSolidList"/>
    <dgm:cxn modelId="{AAB4D511-A3B2-4E39-8BCB-5C48D8D07E27}" type="presParOf" srcId="{4382B50C-E2BC-486A-B880-36601C8E8C83}" destId="{82BCB4C8-2B0C-4C7F-AEC4-BD1B895CFA66}" srcOrd="2" destOrd="0" presId="urn:microsoft.com/office/officeart/2018/2/layout/IconVerticalSolidList"/>
    <dgm:cxn modelId="{555D0B6C-2ECD-4347-9116-55E57479518E}" type="presParOf" srcId="{82BCB4C8-2B0C-4C7F-AEC4-BD1B895CFA66}" destId="{CFF553CA-F2A7-47C9-B71B-066361B5AE0C}" srcOrd="0" destOrd="0" presId="urn:microsoft.com/office/officeart/2018/2/layout/IconVerticalSolidList"/>
    <dgm:cxn modelId="{F705E3CC-4055-4B3E-86C1-B510566A7B05}" type="presParOf" srcId="{82BCB4C8-2B0C-4C7F-AEC4-BD1B895CFA66}" destId="{5AFEEF94-C4DC-4638-AC12-6F8A0B0D0A58}" srcOrd="1" destOrd="0" presId="urn:microsoft.com/office/officeart/2018/2/layout/IconVerticalSolidList"/>
    <dgm:cxn modelId="{CFABB47E-485F-46E3-B7C2-388C7977BCE5}" type="presParOf" srcId="{82BCB4C8-2B0C-4C7F-AEC4-BD1B895CFA66}" destId="{23A645A0-5378-4293-A701-3ECBAD14A9CA}" srcOrd="2" destOrd="0" presId="urn:microsoft.com/office/officeart/2018/2/layout/IconVerticalSolidList"/>
    <dgm:cxn modelId="{50FA8ABD-E19A-4799-BA06-27EA7F4F252D}" type="presParOf" srcId="{82BCB4C8-2B0C-4C7F-AEC4-BD1B895CFA66}" destId="{0B6A3532-1989-471B-A751-1ED0C8455045}" srcOrd="3" destOrd="0" presId="urn:microsoft.com/office/officeart/2018/2/layout/IconVerticalSolidList"/>
    <dgm:cxn modelId="{D058A746-EB07-4FF2-8B34-60CB4C6A1958}" type="presParOf" srcId="{4382B50C-E2BC-486A-B880-36601C8E8C83}" destId="{94CFBECC-0EC4-439A-8C20-9BCB969EA03C}" srcOrd="3" destOrd="0" presId="urn:microsoft.com/office/officeart/2018/2/layout/IconVerticalSolidList"/>
    <dgm:cxn modelId="{A446DBAE-62BF-495B-8E7C-010B169F68CA}" type="presParOf" srcId="{4382B50C-E2BC-486A-B880-36601C8E8C83}" destId="{870EAA18-7938-4683-9D70-C3464DC71151}" srcOrd="4" destOrd="0" presId="urn:microsoft.com/office/officeart/2018/2/layout/IconVerticalSolidList"/>
    <dgm:cxn modelId="{20317BA2-AB04-48A5-9E18-FE8478271B36}" type="presParOf" srcId="{870EAA18-7938-4683-9D70-C3464DC71151}" destId="{48524497-6789-4292-A540-015AB3BE0737}" srcOrd="0" destOrd="0" presId="urn:microsoft.com/office/officeart/2018/2/layout/IconVerticalSolidList"/>
    <dgm:cxn modelId="{4CDCC44A-22CC-4D99-B676-2915F5A20EB2}" type="presParOf" srcId="{870EAA18-7938-4683-9D70-C3464DC71151}" destId="{D3937DDD-3556-4205-BDE9-F5A6D57E5058}" srcOrd="1" destOrd="0" presId="urn:microsoft.com/office/officeart/2018/2/layout/IconVerticalSolidList"/>
    <dgm:cxn modelId="{96A88760-9363-4EBE-A895-80CF63453A2A}" type="presParOf" srcId="{870EAA18-7938-4683-9D70-C3464DC71151}" destId="{71D2CE8A-E5E4-4004-A38F-A015D4637434}" srcOrd="2" destOrd="0" presId="urn:microsoft.com/office/officeart/2018/2/layout/IconVerticalSolidList"/>
    <dgm:cxn modelId="{ED561780-7A6D-4723-9E87-666D26D4456D}" type="presParOf" srcId="{870EAA18-7938-4683-9D70-C3464DC71151}" destId="{A881574C-71F3-4DBF-A0E4-3F6EE3FDE815}" srcOrd="3" destOrd="0" presId="urn:microsoft.com/office/officeart/2018/2/layout/IconVerticalSolidList"/>
    <dgm:cxn modelId="{C78A60D4-BB6D-4008-8A46-8A7910EB7E6B}" type="presParOf" srcId="{4382B50C-E2BC-486A-B880-36601C8E8C83}" destId="{4E74932D-8D4D-403B-8E6F-14B5A8D21BB7}" srcOrd="5" destOrd="0" presId="urn:microsoft.com/office/officeart/2018/2/layout/IconVerticalSolidList"/>
    <dgm:cxn modelId="{59706027-EA68-4465-A4BE-E717C62BB416}" type="presParOf" srcId="{4382B50C-E2BC-486A-B880-36601C8E8C83}" destId="{2B1ACD3E-9573-4061-937B-3659318FE637}" srcOrd="6" destOrd="0" presId="urn:microsoft.com/office/officeart/2018/2/layout/IconVerticalSolidList"/>
    <dgm:cxn modelId="{D41FF1E4-76FE-439D-9C15-089350F7782C}" type="presParOf" srcId="{2B1ACD3E-9573-4061-937B-3659318FE637}" destId="{17439304-7BEC-4890-9ADC-93A140786EB1}" srcOrd="0" destOrd="0" presId="urn:microsoft.com/office/officeart/2018/2/layout/IconVerticalSolidList"/>
    <dgm:cxn modelId="{8EB4A601-7A18-4963-95E9-0FD0AB5B0D8A}" type="presParOf" srcId="{2B1ACD3E-9573-4061-937B-3659318FE637}" destId="{51BAFCCB-843E-45FC-9075-93C05273A65F}" srcOrd="1" destOrd="0" presId="urn:microsoft.com/office/officeart/2018/2/layout/IconVerticalSolidList"/>
    <dgm:cxn modelId="{E255401E-FDA4-4D14-B618-2856B9BD8C0F}" type="presParOf" srcId="{2B1ACD3E-9573-4061-937B-3659318FE637}" destId="{6BFAEC68-C67E-4073-9051-2469594F2749}" srcOrd="2" destOrd="0" presId="urn:microsoft.com/office/officeart/2018/2/layout/IconVerticalSolidList"/>
    <dgm:cxn modelId="{32972623-890B-4E60-AA0A-958190EA651C}" type="presParOf" srcId="{2B1ACD3E-9573-4061-937B-3659318FE637}" destId="{1760EF95-6F6F-4661-B625-F2781DB0C99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4C98256-2576-41BA-B9A8-88DE7073E197}" type="doc">
      <dgm:prSet loTypeId="urn:microsoft.com/office/officeart/2005/8/layout/vProcess5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72C7DDED-F33A-4407-B6DA-0447B537BF42}">
      <dgm:prSet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 algn="just"/>
          <a:r>
            <a:rPr lang="en-US" sz="2000" i="0" dirty="0">
              <a:solidFill>
                <a:schemeClr val="tx1"/>
              </a:solidFill>
            </a:rPr>
            <a:t>Annotators (non-experts) have no knowledge of what the other classes are, they do not have a sense of the granularity of image features they  should pay attention to.</a:t>
          </a:r>
        </a:p>
      </dgm:t>
    </dgm:pt>
    <dgm:pt modelId="{439EFD00-DDFB-4C16-9718-F8B1A6656812}" type="parTrans" cxnId="{B0EA4705-CB45-4375-992E-6A0024670AB0}">
      <dgm:prSet/>
      <dgm:spPr/>
      <dgm:t>
        <a:bodyPr/>
        <a:lstStyle/>
        <a:p>
          <a:endParaRPr lang="en-US"/>
        </a:p>
      </dgm:t>
    </dgm:pt>
    <dgm:pt modelId="{173D475A-E0D0-43DB-8E5C-877880FAB74B}" type="sibTrans" cxnId="{B0EA4705-CB45-4375-992E-6A0024670AB0}">
      <dgm:prSet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endParaRPr lang="en-US"/>
        </a:p>
      </dgm:t>
    </dgm:pt>
    <dgm:pt modelId="{B3086CF4-1DE6-4A90-B4DF-F062BAFC95AC}">
      <dgm:prSet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 algn="just"/>
          <a:r>
            <a:rPr lang="en-US" sz="2000" dirty="0">
              <a:solidFill>
                <a:schemeClr val="tx1"/>
              </a:solidFill>
            </a:rPr>
            <a:t>Implies that potential errors in the collection process are unlikely to be corrected by during validation</a:t>
          </a:r>
        </a:p>
      </dgm:t>
    </dgm:pt>
    <dgm:pt modelId="{717C7A67-E48B-44A9-A9CD-4FC809731532}" type="parTrans" cxnId="{30CDDCED-5461-4881-8F18-67CD653BE3B5}">
      <dgm:prSet/>
      <dgm:spPr/>
      <dgm:t>
        <a:bodyPr/>
        <a:lstStyle/>
        <a:p>
          <a:endParaRPr lang="en-US"/>
        </a:p>
      </dgm:t>
    </dgm:pt>
    <dgm:pt modelId="{91F416EE-C7DF-4BBB-9207-2B2B085B32FE}" type="sibTrans" cxnId="{30CDDCED-5461-4881-8F18-67CD653BE3B5}">
      <dgm:prSet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endParaRPr lang="en-US"/>
        </a:p>
      </dgm:t>
    </dgm:pt>
    <dgm:pt modelId="{1380F7C4-3A8C-40A8-9BA8-3C6482443D39}">
      <dgm:prSet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 algn="just"/>
          <a:r>
            <a:rPr lang="en-US" sz="2000" dirty="0">
              <a:solidFill>
                <a:schemeClr val="tx1"/>
              </a:solidFill>
            </a:rPr>
            <a:t>Thus propagate to the final dataset</a:t>
          </a:r>
        </a:p>
      </dgm:t>
    </dgm:pt>
    <dgm:pt modelId="{13AA884C-181A-4156-8838-ACFE56196E89}" type="parTrans" cxnId="{25C0FB16-12A1-4353-9D83-94A2C2CD8DEC}">
      <dgm:prSet/>
      <dgm:spPr/>
      <dgm:t>
        <a:bodyPr/>
        <a:lstStyle/>
        <a:p>
          <a:endParaRPr lang="en-US"/>
        </a:p>
      </dgm:t>
    </dgm:pt>
    <dgm:pt modelId="{025CF8F1-4650-480B-A31B-ADF43FE56305}" type="sibTrans" cxnId="{25C0FB16-12A1-4353-9D83-94A2C2CD8DEC}">
      <dgm:prSet/>
      <dgm:spPr/>
      <dgm:t>
        <a:bodyPr/>
        <a:lstStyle/>
        <a:p>
          <a:endParaRPr lang="en-US"/>
        </a:p>
      </dgm:t>
    </dgm:pt>
    <dgm:pt modelId="{0EA10A70-6D67-4CAB-8627-4A05EC4DA11D}" type="pres">
      <dgm:prSet presAssocID="{C4C98256-2576-41BA-B9A8-88DE7073E197}" presName="outerComposite" presStyleCnt="0">
        <dgm:presLayoutVars>
          <dgm:chMax val="5"/>
          <dgm:dir/>
          <dgm:resizeHandles val="exact"/>
        </dgm:presLayoutVars>
      </dgm:prSet>
      <dgm:spPr/>
    </dgm:pt>
    <dgm:pt modelId="{FD2C1700-A1BE-482C-92E7-1945CABF427C}" type="pres">
      <dgm:prSet presAssocID="{C4C98256-2576-41BA-B9A8-88DE7073E197}" presName="dummyMaxCanvas" presStyleCnt="0">
        <dgm:presLayoutVars/>
      </dgm:prSet>
      <dgm:spPr/>
    </dgm:pt>
    <dgm:pt modelId="{003FC23A-A9EC-403C-9E31-11730F640DA9}" type="pres">
      <dgm:prSet presAssocID="{C4C98256-2576-41BA-B9A8-88DE7073E197}" presName="ThreeNodes_1" presStyleLbl="node1" presStyleIdx="0" presStyleCnt="3">
        <dgm:presLayoutVars>
          <dgm:bulletEnabled val="1"/>
        </dgm:presLayoutVars>
      </dgm:prSet>
      <dgm:spPr/>
    </dgm:pt>
    <dgm:pt modelId="{DCDA7559-7645-4FA1-A6AB-CA4AC4BF4D08}" type="pres">
      <dgm:prSet presAssocID="{C4C98256-2576-41BA-B9A8-88DE7073E197}" presName="ThreeNodes_2" presStyleLbl="node1" presStyleIdx="1" presStyleCnt="3">
        <dgm:presLayoutVars>
          <dgm:bulletEnabled val="1"/>
        </dgm:presLayoutVars>
      </dgm:prSet>
      <dgm:spPr/>
    </dgm:pt>
    <dgm:pt modelId="{BF7E9263-A46F-4A90-95FA-9C6BE9F93443}" type="pres">
      <dgm:prSet presAssocID="{C4C98256-2576-41BA-B9A8-88DE7073E197}" presName="ThreeNodes_3" presStyleLbl="node1" presStyleIdx="2" presStyleCnt="3">
        <dgm:presLayoutVars>
          <dgm:bulletEnabled val="1"/>
        </dgm:presLayoutVars>
      </dgm:prSet>
      <dgm:spPr/>
    </dgm:pt>
    <dgm:pt modelId="{35938560-AF67-40CE-9BE3-B4BB4EED4AAE}" type="pres">
      <dgm:prSet presAssocID="{C4C98256-2576-41BA-B9A8-88DE7073E197}" presName="ThreeConn_1-2" presStyleLbl="fgAccFollowNode1" presStyleIdx="0" presStyleCnt="2">
        <dgm:presLayoutVars>
          <dgm:bulletEnabled val="1"/>
        </dgm:presLayoutVars>
      </dgm:prSet>
      <dgm:spPr/>
    </dgm:pt>
    <dgm:pt modelId="{FC4CD099-BDAE-452A-B06A-17D4F7A8CAF3}" type="pres">
      <dgm:prSet presAssocID="{C4C98256-2576-41BA-B9A8-88DE7073E197}" presName="ThreeConn_2-3" presStyleLbl="fgAccFollowNode1" presStyleIdx="1" presStyleCnt="2">
        <dgm:presLayoutVars>
          <dgm:bulletEnabled val="1"/>
        </dgm:presLayoutVars>
      </dgm:prSet>
      <dgm:spPr/>
    </dgm:pt>
    <dgm:pt modelId="{40728263-4A1C-4CF9-9C51-0474B1456561}" type="pres">
      <dgm:prSet presAssocID="{C4C98256-2576-41BA-B9A8-88DE7073E197}" presName="ThreeNodes_1_text" presStyleLbl="node1" presStyleIdx="2" presStyleCnt="3">
        <dgm:presLayoutVars>
          <dgm:bulletEnabled val="1"/>
        </dgm:presLayoutVars>
      </dgm:prSet>
      <dgm:spPr/>
    </dgm:pt>
    <dgm:pt modelId="{C0C268F2-54F4-46C4-B020-544BCBC47C3F}" type="pres">
      <dgm:prSet presAssocID="{C4C98256-2576-41BA-B9A8-88DE7073E197}" presName="ThreeNodes_2_text" presStyleLbl="node1" presStyleIdx="2" presStyleCnt="3">
        <dgm:presLayoutVars>
          <dgm:bulletEnabled val="1"/>
        </dgm:presLayoutVars>
      </dgm:prSet>
      <dgm:spPr/>
    </dgm:pt>
    <dgm:pt modelId="{141D6AD0-2CEE-49E0-986D-D5B373BB3FF0}" type="pres">
      <dgm:prSet presAssocID="{C4C98256-2576-41BA-B9A8-88DE7073E197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B0EA4705-CB45-4375-992E-6A0024670AB0}" srcId="{C4C98256-2576-41BA-B9A8-88DE7073E197}" destId="{72C7DDED-F33A-4407-B6DA-0447B537BF42}" srcOrd="0" destOrd="0" parTransId="{439EFD00-DDFB-4C16-9718-F8B1A6656812}" sibTransId="{173D475A-E0D0-43DB-8E5C-877880FAB74B}"/>
    <dgm:cxn modelId="{25C0FB16-12A1-4353-9D83-94A2C2CD8DEC}" srcId="{C4C98256-2576-41BA-B9A8-88DE7073E197}" destId="{1380F7C4-3A8C-40A8-9BA8-3C6482443D39}" srcOrd="2" destOrd="0" parTransId="{13AA884C-181A-4156-8838-ACFE56196E89}" sibTransId="{025CF8F1-4650-480B-A31B-ADF43FE56305}"/>
    <dgm:cxn modelId="{FA36A02B-190A-4EC5-B08D-95ED8678C655}" type="presOf" srcId="{72C7DDED-F33A-4407-B6DA-0447B537BF42}" destId="{003FC23A-A9EC-403C-9E31-11730F640DA9}" srcOrd="0" destOrd="0" presId="urn:microsoft.com/office/officeart/2005/8/layout/vProcess5"/>
    <dgm:cxn modelId="{F706813D-93A6-48CC-94F2-C82C405B0555}" type="presOf" srcId="{C4C98256-2576-41BA-B9A8-88DE7073E197}" destId="{0EA10A70-6D67-4CAB-8627-4A05EC4DA11D}" srcOrd="0" destOrd="0" presId="urn:microsoft.com/office/officeart/2005/8/layout/vProcess5"/>
    <dgm:cxn modelId="{4F634B56-5D85-4E4D-8966-D0EC0271BA2E}" type="presOf" srcId="{1380F7C4-3A8C-40A8-9BA8-3C6482443D39}" destId="{BF7E9263-A46F-4A90-95FA-9C6BE9F93443}" srcOrd="0" destOrd="0" presId="urn:microsoft.com/office/officeart/2005/8/layout/vProcess5"/>
    <dgm:cxn modelId="{3DB4EE7F-AD46-478D-B202-5B63681F0BFF}" type="presOf" srcId="{B3086CF4-1DE6-4A90-B4DF-F062BAFC95AC}" destId="{DCDA7559-7645-4FA1-A6AB-CA4AC4BF4D08}" srcOrd="0" destOrd="0" presId="urn:microsoft.com/office/officeart/2005/8/layout/vProcess5"/>
    <dgm:cxn modelId="{D07F4CAD-FF7F-48B4-A393-DC3820AC119C}" type="presOf" srcId="{B3086CF4-1DE6-4A90-B4DF-F062BAFC95AC}" destId="{C0C268F2-54F4-46C4-B020-544BCBC47C3F}" srcOrd="1" destOrd="0" presId="urn:microsoft.com/office/officeart/2005/8/layout/vProcess5"/>
    <dgm:cxn modelId="{648411EC-4AB2-44F4-8879-21136B1EC75C}" type="presOf" srcId="{72C7DDED-F33A-4407-B6DA-0447B537BF42}" destId="{40728263-4A1C-4CF9-9C51-0474B1456561}" srcOrd="1" destOrd="0" presId="urn:microsoft.com/office/officeart/2005/8/layout/vProcess5"/>
    <dgm:cxn modelId="{30CDDCED-5461-4881-8F18-67CD653BE3B5}" srcId="{C4C98256-2576-41BA-B9A8-88DE7073E197}" destId="{B3086CF4-1DE6-4A90-B4DF-F062BAFC95AC}" srcOrd="1" destOrd="0" parTransId="{717C7A67-E48B-44A9-A9CD-4FC809731532}" sibTransId="{91F416EE-C7DF-4BBB-9207-2B2B085B32FE}"/>
    <dgm:cxn modelId="{8C12E2EE-1F19-449A-8D1A-D4C394218EB3}" type="presOf" srcId="{173D475A-E0D0-43DB-8E5C-877880FAB74B}" destId="{35938560-AF67-40CE-9BE3-B4BB4EED4AAE}" srcOrd="0" destOrd="0" presId="urn:microsoft.com/office/officeart/2005/8/layout/vProcess5"/>
    <dgm:cxn modelId="{BAF908F5-DA74-477A-B26C-4698B91A2F8E}" type="presOf" srcId="{1380F7C4-3A8C-40A8-9BA8-3C6482443D39}" destId="{141D6AD0-2CEE-49E0-986D-D5B373BB3FF0}" srcOrd="1" destOrd="0" presId="urn:microsoft.com/office/officeart/2005/8/layout/vProcess5"/>
    <dgm:cxn modelId="{A90A55F5-F1EE-4194-80E2-DF171EA6AE86}" type="presOf" srcId="{91F416EE-C7DF-4BBB-9207-2B2B085B32FE}" destId="{FC4CD099-BDAE-452A-B06A-17D4F7A8CAF3}" srcOrd="0" destOrd="0" presId="urn:microsoft.com/office/officeart/2005/8/layout/vProcess5"/>
    <dgm:cxn modelId="{1A739C6F-86EC-4F2B-B5D3-FB6E6CDC3BA7}" type="presParOf" srcId="{0EA10A70-6D67-4CAB-8627-4A05EC4DA11D}" destId="{FD2C1700-A1BE-482C-92E7-1945CABF427C}" srcOrd="0" destOrd="0" presId="urn:microsoft.com/office/officeart/2005/8/layout/vProcess5"/>
    <dgm:cxn modelId="{24C6A688-F473-41A7-A671-A246C77D5130}" type="presParOf" srcId="{0EA10A70-6D67-4CAB-8627-4A05EC4DA11D}" destId="{003FC23A-A9EC-403C-9E31-11730F640DA9}" srcOrd="1" destOrd="0" presId="urn:microsoft.com/office/officeart/2005/8/layout/vProcess5"/>
    <dgm:cxn modelId="{6A480243-20B0-4519-944F-DC5AF638DE09}" type="presParOf" srcId="{0EA10A70-6D67-4CAB-8627-4A05EC4DA11D}" destId="{DCDA7559-7645-4FA1-A6AB-CA4AC4BF4D08}" srcOrd="2" destOrd="0" presId="urn:microsoft.com/office/officeart/2005/8/layout/vProcess5"/>
    <dgm:cxn modelId="{2841C27F-CE8A-4E86-8D51-03EFEC74DC66}" type="presParOf" srcId="{0EA10A70-6D67-4CAB-8627-4A05EC4DA11D}" destId="{BF7E9263-A46F-4A90-95FA-9C6BE9F93443}" srcOrd="3" destOrd="0" presId="urn:microsoft.com/office/officeart/2005/8/layout/vProcess5"/>
    <dgm:cxn modelId="{AF90CD77-4F80-4D78-A0E8-97A27350B579}" type="presParOf" srcId="{0EA10A70-6D67-4CAB-8627-4A05EC4DA11D}" destId="{35938560-AF67-40CE-9BE3-B4BB4EED4AAE}" srcOrd="4" destOrd="0" presId="urn:microsoft.com/office/officeart/2005/8/layout/vProcess5"/>
    <dgm:cxn modelId="{32843CE9-440F-4975-9DA4-6306609BDDD4}" type="presParOf" srcId="{0EA10A70-6D67-4CAB-8627-4A05EC4DA11D}" destId="{FC4CD099-BDAE-452A-B06A-17D4F7A8CAF3}" srcOrd="5" destOrd="0" presId="urn:microsoft.com/office/officeart/2005/8/layout/vProcess5"/>
    <dgm:cxn modelId="{1CFF20F6-2EAA-48BB-82F8-6AA61C5ACA5D}" type="presParOf" srcId="{0EA10A70-6D67-4CAB-8627-4A05EC4DA11D}" destId="{40728263-4A1C-4CF9-9C51-0474B1456561}" srcOrd="6" destOrd="0" presId="urn:microsoft.com/office/officeart/2005/8/layout/vProcess5"/>
    <dgm:cxn modelId="{94F01696-F441-4BF0-B300-3C65E480D059}" type="presParOf" srcId="{0EA10A70-6D67-4CAB-8627-4A05EC4DA11D}" destId="{C0C268F2-54F4-46C4-B020-544BCBC47C3F}" srcOrd="7" destOrd="0" presId="urn:microsoft.com/office/officeart/2005/8/layout/vProcess5"/>
    <dgm:cxn modelId="{A78C2EB3-2717-4755-8DFA-FB692447F1EE}" type="presParOf" srcId="{0EA10A70-6D67-4CAB-8627-4A05EC4DA11D}" destId="{141D6AD0-2CEE-49E0-986D-D5B373BB3FF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164B4D2-27C6-433C-8603-E5693FBFBD1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849F20-475B-41F1-9699-5BDA4858C454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Develop methodology for obtaining fine-grained data annotations via large-scale human studies</a:t>
          </a:r>
        </a:p>
      </dgm:t>
    </dgm:pt>
    <dgm:pt modelId="{489421A8-0184-47E3-96A2-CB3B7999297C}" type="parTrans" cxnId="{A22EA525-A5C8-45BB-BA95-035804BE8E78}">
      <dgm:prSet/>
      <dgm:spPr/>
      <dgm:t>
        <a:bodyPr/>
        <a:lstStyle/>
        <a:p>
          <a:endParaRPr lang="en-US"/>
        </a:p>
      </dgm:t>
    </dgm:pt>
    <dgm:pt modelId="{F264C25C-3669-4FD4-8F64-1B651DEB86CA}" type="sibTrans" cxnId="{A22EA525-A5C8-45BB-BA95-035804BE8E78}">
      <dgm:prSet/>
      <dgm:spPr/>
      <dgm:t>
        <a:bodyPr/>
        <a:lstStyle/>
        <a:p>
          <a:endParaRPr lang="en-US"/>
        </a:p>
      </dgm:t>
    </dgm:pt>
    <dgm:pt modelId="{3A4EC5AE-A5B4-4FEE-9125-76F54A7D5A50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Address short fall of object recognition benchmarks </a:t>
          </a:r>
        </a:p>
      </dgm:t>
    </dgm:pt>
    <dgm:pt modelId="{2627E9F8-B0C8-4DCA-AF3A-DA97BE941D27}" type="parTrans" cxnId="{6113B562-A3C9-4194-9002-2C94C81D122F}">
      <dgm:prSet/>
      <dgm:spPr/>
      <dgm:t>
        <a:bodyPr/>
        <a:lstStyle/>
        <a:p>
          <a:endParaRPr lang="en-US"/>
        </a:p>
      </dgm:t>
    </dgm:pt>
    <dgm:pt modelId="{869B204C-CBBC-4DAC-A756-ED6B62B88EDD}" type="sibTrans" cxnId="{6113B562-A3C9-4194-9002-2C94C81D122F}">
      <dgm:prSet/>
      <dgm:spPr/>
      <dgm:t>
        <a:bodyPr/>
        <a:lstStyle/>
        <a:p>
          <a:endParaRPr lang="en-US"/>
        </a:p>
      </dgm:t>
    </dgm:pt>
    <dgm:pt modelId="{3802BAC0-0199-4A3D-AF64-2C70433EEFDE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Current standard model evaluation is insufficient </a:t>
          </a:r>
        </a:p>
      </dgm:t>
    </dgm:pt>
    <dgm:pt modelId="{B84C437D-D6FF-46DD-B56C-9A0EB3CD07E7}" type="parTrans" cxnId="{627C2916-CB47-40F2-B20E-7D7404CFF3FC}">
      <dgm:prSet/>
      <dgm:spPr/>
      <dgm:t>
        <a:bodyPr/>
        <a:lstStyle/>
        <a:p>
          <a:endParaRPr lang="en-US"/>
        </a:p>
      </dgm:t>
    </dgm:pt>
    <dgm:pt modelId="{2D286440-814B-45EE-8BD7-7B1E0A8A7B66}" type="sibTrans" cxnId="{627C2916-CB47-40F2-B20E-7D7404CFF3FC}">
      <dgm:prSet/>
      <dgm:spPr/>
      <dgm:t>
        <a:bodyPr/>
        <a:lstStyle/>
        <a:p>
          <a:endParaRPr lang="en-US"/>
        </a:p>
      </dgm:t>
    </dgm:pt>
    <dgm:pt modelId="{6A62304C-660A-4EE9-99E7-FAC12782F261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Introducing Human-based performance evaluation</a:t>
          </a:r>
        </a:p>
      </dgm:t>
    </dgm:pt>
    <dgm:pt modelId="{60FAB1EC-7B23-405A-B0B1-CE2F2EA6CD4C}" type="parTrans" cxnId="{E29215CF-1A2C-4368-8249-C744C59B797B}">
      <dgm:prSet/>
      <dgm:spPr/>
      <dgm:t>
        <a:bodyPr/>
        <a:lstStyle/>
        <a:p>
          <a:endParaRPr lang="en-US"/>
        </a:p>
      </dgm:t>
    </dgm:pt>
    <dgm:pt modelId="{D1A3DF4E-8FBD-4B3E-9B5D-710809FD9536}" type="sibTrans" cxnId="{E29215CF-1A2C-4368-8249-C744C59B797B}">
      <dgm:prSet/>
      <dgm:spPr/>
      <dgm:t>
        <a:bodyPr/>
        <a:lstStyle/>
        <a:p>
          <a:endParaRPr lang="en-US"/>
        </a:p>
      </dgm:t>
    </dgm:pt>
    <dgm:pt modelId="{44DE936B-13CA-4B25-B06E-90123F9BD368}" type="pres">
      <dgm:prSet presAssocID="{6164B4D2-27C6-433C-8603-E5693FBFBD18}" presName="linear" presStyleCnt="0">
        <dgm:presLayoutVars>
          <dgm:animLvl val="lvl"/>
          <dgm:resizeHandles val="exact"/>
        </dgm:presLayoutVars>
      </dgm:prSet>
      <dgm:spPr/>
    </dgm:pt>
    <dgm:pt modelId="{CD99EA28-CA6F-4719-89EA-0811AA422E2D}" type="pres">
      <dgm:prSet presAssocID="{2E849F20-475B-41F1-9699-5BDA4858C45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15FB77C-7B8C-4826-BBF3-974813B9DCBE}" type="pres">
      <dgm:prSet presAssocID="{F264C25C-3669-4FD4-8F64-1B651DEB86CA}" presName="spacer" presStyleCnt="0"/>
      <dgm:spPr/>
    </dgm:pt>
    <dgm:pt modelId="{71DE0600-6E0C-4266-9C58-A04027A98346}" type="pres">
      <dgm:prSet presAssocID="{3A4EC5AE-A5B4-4FEE-9125-76F54A7D5A50}" presName="parentText" presStyleLbl="node1" presStyleIdx="1" presStyleCnt="4" custLinFactNeighborY="30007">
        <dgm:presLayoutVars>
          <dgm:chMax val="0"/>
          <dgm:bulletEnabled val="1"/>
        </dgm:presLayoutVars>
      </dgm:prSet>
      <dgm:spPr/>
    </dgm:pt>
    <dgm:pt modelId="{C86606C9-154B-4CFF-8E35-D7FA4551BA4F}" type="pres">
      <dgm:prSet presAssocID="{869B204C-CBBC-4DAC-A756-ED6B62B88EDD}" presName="spacer" presStyleCnt="0"/>
      <dgm:spPr/>
    </dgm:pt>
    <dgm:pt modelId="{4A1ED380-0A53-44A2-8872-F9221704EE50}" type="pres">
      <dgm:prSet presAssocID="{3802BAC0-0199-4A3D-AF64-2C70433EEFD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FD0C039-98A0-4CF6-AF31-751D3FF3BE48}" type="pres">
      <dgm:prSet presAssocID="{2D286440-814B-45EE-8BD7-7B1E0A8A7B66}" presName="spacer" presStyleCnt="0"/>
      <dgm:spPr/>
    </dgm:pt>
    <dgm:pt modelId="{264B3C90-EFBE-4B50-9DF9-B9D0C4997907}" type="pres">
      <dgm:prSet presAssocID="{6A62304C-660A-4EE9-99E7-FAC12782F26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27C2916-CB47-40F2-B20E-7D7404CFF3FC}" srcId="{6164B4D2-27C6-433C-8603-E5693FBFBD18}" destId="{3802BAC0-0199-4A3D-AF64-2C70433EEFDE}" srcOrd="2" destOrd="0" parTransId="{B84C437D-D6FF-46DD-B56C-9A0EB3CD07E7}" sibTransId="{2D286440-814B-45EE-8BD7-7B1E0A8A7B66}"/>
    <dgm:cxn modelId="{FC390722-0E0F-4E53-8755-98F0DBC0A744}" type="presOf" srcId="{3802BAC0-0199-4A3D-AF64-2C70433EEFDE}" destId="{4A1ED380-0A53-44A2-8872-F9221704EE50}" srcOrd="0" destOrd="0" presId="urn:microsoft.com/office/officeart/2005/8/layout/vList2"/>
    <dgm:cxn modelId="{A22EA525-A5C8-45BB-BA95-035804BE8E78}" srcId="{6164B4D2-27C6-433C-8603-E5693FBFBD18}" destId="{2E849F20-475B-41F1-9699-5BDA4858C454}" srcOrd="0" destOrd="0" parTransId="{489421A8-0184-47E3-96A2-CB3B7999297C}" sibTransId="{F264C25C-3669-4FD4-8F64-1B651DEB86CA}"/>
    <dgm:cxn modelId="{6113B562-A3C9-4194-9002-2C94C81D122F}" srcId="{6164B4D2-27C6-433C-8603-E5693FBFBD18}" destId="{3A4EC5AE-A5B4-4FEE-9125-76F54A7D5A50}" srcOrd="1" destOrd="0" parTransId="{2627E9F8-B0C8-4DCA-AF3A-DA97BE941D27}" sibTransId="{869B204C-CBBC-4DAC-A756-ED6B62B88EDD}"/>
    <dgm:cxn modelId="{708F1881-E880-49B0-BFD5-07298728D1EC}" type="presOf" srcId="{6A62304C-660A-4EE9-99E7-FAC12782F261}" destId="{264B3C90-EFBE-4B50-9DF9-B9D0C4997907}" srcOrd="0" destOrd="0" presId="urn:microsoft.com/office/officeart/2005/8/layout/vList2"/>
    <dgm:cxn modelId="{CFE2BA93-B792-4436-8E62-1DA69C21AA31}" type="presOf" srcId="{2E849F20-475B-41F1-9699-5BDA4858C454}" destId="{CD99EA28-CA6F-4719-89EA-0811AA422E2D}" srcOrd="0" destOrd="0" presId="urn:microsoft.com/office/officeart/2005/8/layout/vList2"/>
    <dgm:cxn modelId="{0D1BB6C4-F10A-4610-9954-D5C3C1BB361E}" type="presOf" srcId="{6164B4D2-27C6-433C-8603-E5693FBFBD18}" destId="{44DE936B-13CA-4B25-B06E-90123F9BD368}" srcOrd="0" destOrd="0" presId="urn:microsoft.com/office/officeart/2005/8/layout/vList2"/>
    <dgm:cxn modelId="{E29215CF-1A2C-4368-8249-C744C59B797B}" srcId="{6164B4D2-27C6-433C-8603-E5693FBFBD18}" destId="{6A62304C-660A-4EE9-99E7-FAC12782F261}" srcOrd="3" destOrd="0" parTransId="{60FAB1EC-7B23-405A-B0B1-CE2F2EA6CD4C}" sibTransId="{D1A3DF4E-8FBD-4B3E-9B5D-710809FD9536}"/>
    <dgm:cxn modelId="{379161F2-168D-47BB-B208-9FE93AB272A1}" type="presOf" srcId="{3A4EC5AE-A5B4-4FEE-9125-76F54A7D5A50}" destId="{71DE0600-6E0C-4266-9C58-A04027A98346}" srcOrd="0" destOrd="0" presId="urn:microsoft.com/office/officeart/2005/8/layout/vList2"/>
    <dgm:cxn modelId="{85D05CC5-0D25-46AB-9820-3BC11421EC6D}" type="presParOf" srcId="{44DE936B-13CA-4B25-B06E-90123F9BD368}" destId="{CD99EA28-CA6F-4719-89EA-0811AA422E2D}" srcOrd="0" destOrd="0" presId="urn:microsoft.com/office/officeart/2005/8/layout/vList2"/>
    <dgm:cxn modelId="{E170254A-616A-48A0-8A35-874FBF9EBFB6}" type="presParOf" srcId="{44DE936B-13CA-4B25-B06E-90123F9BD368}" destId="{915FB77C-7B8C-4826-BBF3-974813B9DCBE}" srcOrd="1" destOrd="0" presId="urn:microsoft.com/office/officeart/2005/8/layout/vList2"/>
    <dgm:cxn modelId="{0BF06F11-F0DA-4A5D-9A48-2CA17C4C5ED4}" type="presParOf" srcId="{44DE936B-13CA-4B25-B06E-90123F9BD368}" destId="{71DE0600-6E0C-4266-9C58-A04027A98346}" srcOrd="2" destOrd="0" presId="urn:microsoft.com/office/officeart/2005/8/layout/vList2"/>
    <dgm:cxn modelId="{F84D4EAD-5E4B-460B-8AC9-9C6B155D89E8}" type="presParOf" srcId="{44DE936B-13CA-4B25-B06E-90123F9BD368}" destId="{C86606C9-154B-4CFF-8E35-D7FA4551BA4F}" srcOrd="3" destOrd="0" presId="urn:microsoft.com/office/officeart/2005/8/layout/vList2"/>
    <dgm:cxn modelId="{C52B9633-ABFF-427B-8B56-07B34C02E4EB}" type="presParOf" srcId="{44DE936B-13CA-4B25-B06E-90123F9BD368}" destId="{4A1ED380-0A53-44A2-8872-F9221704EE50}" srcOrd="4" destOrd="0" presId="urn:microsoft.com/office/officeart/2005/8/layout/vList2"/>
    <dgm:cxn modelId="{9E14650A-63BB-4BD1-BC1E-7744B6BCDBC1}" type="presParOf" srcId="{44DE936B-13CA-4B25-B06E-90123F9BD368}" destId="{4FD0C039-98A0-4CF6-AF31-751D3FF3BE48}" srcOrd="5" destOrd="0" presId="urn:microsoft.com/office/officeart/2005/8/layout/vList2"/>
    <dgm:cxn modelId="{33B28FA8-EBDF-4F10-9833-48B08A1ECB92}" type="presParOf" srcId="{44DE936B-13CA-4B25-B06E-90123F9BD368}" destId="{264B3C90-EFBE-4B50-9DF9-B9D0C499790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9055CB-65EF-4A47-B920-6B3EF0A304E5}">
      <dsp:nvSpPr>
        <dsp:cNvPr id="0" name=""/>
        <dsp:cNvSpPr/>
      </dsp:nvSpPr>
      <dsp:spPr>
        <a:xfrm>
          <a:off x="0" y="383"/>
          <a:ext cx="3785616" cy="61505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Problem Statement</a:t>
          </a:r>
          <a:endParaRPr lang="en-US" sz="1700" kern="1200" dirty="0"/>
        </a:p>
      </dsp:txBody>
      <dsp:txXfrm>
        <a:off x="30024" y="30407"/>
        <a:ext cx="3725568" cy="555005"/>
      </dsp:txXfrm>
    </dsp:sp>
    <dsp:sp modelId="{9CC1FAC6-91A0-4E17-BB9F-A8A4FBD1C123}">
      <dsp:nvSpPr>
        <dsp:cNvPr id="0" name=""/>
        <dsp:cNvSpPr/>
      </dsp:nvSpPr>
      <dsp:spPr>
        <a:xfrm>
          <a:off x="0" y="646189"/>
          <a:ext cx="3785616" cy="615053"/>
        </a:xfrm>
        <a:prstGeom prst="roundRect">
          <a:avLst/>
        </a:prstGeom>
        <a:solidFill>
          <a:schemeClr val="accent5">
            <a:hueOff val="-1655646"/>
            <a:satOff val="6635"/>
            <a:lumOff val="14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Original Work</a:t>
          </a:r>
          <a:endParaRPr lang="en-US" sz="1700" kern="1200" dirty="0"/>
        </a:p>
      </dsp:txBody>
      <dsp:txXfrm>
        <a:off x="30024" y="676213"/>
        <a:ext cx="3725568" cy="555005"/>
      </dsp:txXfrm>
    </dsp:sp>
    <dsp:sp modelId="{784C50E0-8B91-4E04-B503-36B800B1A530}">
      <dsp:nvSpPr>
        <dsp:cNvPr id="0" name=""/>
        <dsp:cNvSpPr/>
      </dsp:nvSpPr>
      <dsp:spPr>
        <a:xfrm rot="5400000">
          <a:off x="6904586" y="-1765469"/>
          <a:ext cx="492042" cy="6729984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ImageNet creation pipeline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Revisiting ImageNet Labels</a:t>
          </a:r>
          <a:endParaRPr lang="en-US" sz="1400" kern="1200" dirty="0"/>
        </a:p>
      </dsp:txBody>
      <dsp:txXfrm rot="-5400000">
        <a:off x="3785615" y="1377522"/>
        <a:ext cx="6705964" cy="444002"/>
      </dsp:txXfrm>
    </dsp:sp>
    <dsp:sp modelId="{3E8C3EA1-7DF1-4E57-959A-7442C2FF3308}">
      <dsp:nvSpPr>
        <dsp:cNvPr id="0" name=""/>
        <dsp:cNvSpPr/>
      </dsp:nvSpPr>
      <dsp:spPr>
        <a:xfrm>
          <a:off x="0" y="1291995"/>
          <a:ext cx="3785616" cy="615053"/>
        </a:xfrm>
        <a:prstGeom prst="roundRect">
          <a:avLst/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ImageNet Dataset</a:t>
          </a:r>
        </a:p>
      </dsp:txBody>
      <dsp:txXfrm>
        <a:off x="30024" y="1322019"/>
        <a:ext cx="3725568" cy="555005"/>
      </dsp:txXfrm>
    </dsp:sp>
    <dsp:sp modelId="{3315407C-0016-4583-8DB0-7FEC80D61C70}">
      <dsp:nvSpPr>
        <dsp:cNvPr id="0" name=""/>
        <dsp:cNvSpPr/>
      </dsp:nvSpPr>
      <dsp:spPr>
        <a:xfrm>
          <a:off x="0" y="1937801"/>
          <a:ext cx="3785616" cy="615053"/>
        </a:xfrm>
        <a:prstGeom prst="roundRect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Proposed Work</a:t>
          </a:r>
        </a:p>
      </dsp:txBody>
      <dsp:txXfrm>
        <a:off x="30024" y="1967825"/>
        <a:ext cx="3725568" cy="555005"/>
      </dsp:txXfrm>
    </dsp:sp>
    <dsp:sp modelId="{5A673172-AB23-4E98-B9B0-7F068B42ACC2}">
      <dsp:nvSpPr>
        <dsp:cNvPr id="0" name=""/>
        <dsp:cNvSpPr/>
      </dsp:nvSpPr>
      <dsp:spPr>
        <a:xfrm rot="5400000">
          <a:off x="6904586" y="-473857"/>
          <a:ext cx="492042" cy="6729984"/>
        </a:xfrm>
        <a:prstGeom prst="round2SameRect">
          <a:avLst/>
        </a:prstGeom>
        <a:solidFill>
          <a:schemeClr val="accent5">
            <a:tint val="40000"/>
            <a:alpha val="90000"/>
            <a:hueOff val="-5370241"/>
            <a:satOff val="24126"/>
            <a:lumOff val="1658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5370241"/>
              <a:satOff val="24126"/>
              <a:lumOff val="16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Obtaining Candidate Labels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Image Classification via CLASSIFY task</a:t>
          </a:r>
          <a:endParaRPr lang="en-US" sz="1400" kern="1200" dirty="0"/>
        </a:p>
      </dsp:txBody>
      <dsp:txXfrm rot="-5400000">
        <a:off x="3785615" y="2669134"/>
        <a:ext cx="6705964" cy="444002"/>
      </dsp:txXfrm>
    </dsp:sp>
    <dsp:sp modelId="{8C592739-32E6-4E6B-81BA-E18DA81407BD}">
      <dsp:nvSpPr>
        <dsp:cNvPr id="0" name=""/>
        <dsp:cNvSpPr/>
      </dsp:nvSpPr>
      <dsp:spPr>
        <a:xfrm>
          <a:off x="0" y="2583607"/>
          <a:ext cx="3785616" cy="615053"/>
        </a:xfrm>
        <a:prstGeom prst="roundRect">
          <a:avLst/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Framework – From Label Validation to Image Classification</a:t>
          </a:r>
          <a:endParaRPr lang="en-US" sz="1700" kern="1200" dirty="0"/>
        </a:p>
      </dsp:txBody>
      <dsp:txXfrm>
        <a:off x="30024" y="2613631"/>
        <a:ext cx="3725568" cy="555005"/>
      </dsp:txXfrm>
    </dsp:sp>
    <dsp:sp modelId="{709C4962-7D67-483B-B687-995DE3D5F9BE}">
      <dsp:nvSpPr>
        <dsp:cNvPr id="0" name=""/>
        <dsp:cNvSpPr/>
      </dsp:nvSpPr>
      <dsp:spPr>
        <a:xfrm rot="5400000">
          <a:off x="6904586" y="171948"/>
          <a:ext cx="492042" cy="6729984"/>
        </a:xfrm>
        <a:prstGeom prst="round2SameRect">
          <a:avLst/>
        </a:prstGeom>
        <a:solidFill>
          <a:schemeClr val="accent5">
            <a:tint val="40000"/>
            <a:alpha val="90000"/>
            <a:hueOff val="-10740482"/>
            <a:satOff val="48253"/>
            <a:lumOff val="3317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10740482"/>
              <a:satOff val="48253"/>
              <a:lumOff val="33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Multi-object images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Bias in label validation</a:t>
          </a:r>
          <a:endParaRPr lang="en-US" sz="1400" kern="1200" dirty="0"/>
        </a:p>
      </dsp:txBody>
      <dsp:txXfrm rot="-5400000">
        <a:off x="3785615" y="3314939"/>
        <a:ext cx="6705964" cy="444002"/>
      </dsp:txXfrm>
    </dsp:sp>
    <dsp:sp modelId="{7E86CD01-42D2-42E0-858F-D0AA3FEF99AF}">
      <dsp:nvSpPr>
        <dsp:cNvPr id="0" name=""/>
        <dsp:cNvSpPr/>
      </dsp:nvSpPr>
      <dsp:spPr>
        <a:xfrm>
          <a:off x="0" y="3229413"/>
          <a:ext cx="3785616" cy="615053"/>
        </a:xfrm>
        <a:prstGeom prst="roundRect">
          <a:avLst/>
        </a:prstGeom>
        <a:solidFill>
          <a:schemeClr val="accent5">
            <a:hueOff val="-8278230"/>
            <a:satOff val="33176"/>
            <a:lumOff val="719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Quantifying benchmark-task alignment of ImageNet</a:t>
          </a:r>
        </a:p>
      </dsp:txBody>
      <dsp:txXfrm>
        <a:off x="30024" y="3259437"/>
        <a:ext cx="3725568" cy="555005"/>
      </dsp:txXfrm>
    </dsp:sp>
    <dsp:sp modelId="{D7CB700E-4EAF-4D70-AF2F-C3B177968F9B}">
      <dsp:nvSpPr>
        <dsp:cNvPr id="0" name=""/>
        <dsp:cNvSpPr/>
      </dsp:nvSpPr>
      <dsp:spPr>
        <a:xfrm>
          <a:off x="0" y="3875219"/>
          <a:ext cx="3785616" cy="615053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Model Evaluation</a:t>
          </a:r>
        </a:p>
      </dsp:txBody>
      <dsp:txXfrm>
        <a:off x="30024" y="3905243"/>
        <a:ext cx="3725568" cy="55500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9269A-E9B9-4B81-9370-D9ACF96ADD5F}">
      <dsp:nvSpPr>
        <dsp:cNvPr id="0" name=""/>
        <dsp:cNvSpPr/>
      </dsp:nvSpPr>
      <dsp:spPr>
        <a:xfrm>
          <a:off x="0" y="53"/>
          <a:ext cx="3785616" cy="21231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 dirty="0"/>
            <a:t>Authors would like annotators to classify the image, selecting all the relevant labels for it. </a:t>
          </a:r>
        </a:p>
      </dsp:txBody>
      <dsp:txXfrm>
        <a:off x="103643" y="103696"/>
        <a:ext cx="3578330" cy="1915854"/>
      </dsp:txXfrm>
    </dsp:sp>
    <dsp:sp modelId="{51AECBEB-9D3B-47FF-9935-1C051076B35F}">
      <dsp:nvSpPr>
        <dsp:cNvPr id="0" name=""/>
        <dsp:cNvSpPr/>
      </dsp:nvSpPr>
      <dsp:spPr>
        <a:xfrm rot="5400000">
          <a:off x="6301351" y="-74071"/>
          <a:ext cx="169851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kern="1200" dirty="0"/>
            <a:t>First, they obtain a small set of (potentially) relevant candidate labels  for each image.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kern="1200" dirty="0"/>
            <a:t>Second, they present these labels to annotators and ask them to select  one of them for each distinct object using what they call the </a:t>
          </a:r>
          <a:r>
            <a:rPr lang="en-US" sz="2000" i="1" kern="1200" dirty="0"/>
            <a:t>CLASSIFY</a:t>
          </a:r>
          <a:r>
            <a:rPr lang="en-US" sz="2000" kern="1200" dirty="0"/>
            <a:t>  task.</a:t>
          </a:r>
        </a:p>
      </dsp:txBody>
      <dsp:txXfrm rot="-5400000">
        <a:off x="3785616" y="2524579"/>
        <a:ext cx="6647069" cy="1532682"/>
      </dsp:txXfrm>
    </dsp:sp>
    <dsp:sp modelId="{E3C72B1F-38CD-445E-884D-70A598B07334}">
      <dsp:nvSpPr>
        <dsp:cNvPr id="0" name=""/>
        <dsp:cNvSpPr/>
      </dsp:nvSpPr>
      <dsp:spPr>
        <a:xfrm>
          <a:off x="0" y="2229350"/>
          <a:ext cx="3785616" cy="21231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 dirty="0"/>
            <a:t>There are two phases in this step.</a:t>
          </a:r>
        </a:p>
      </dsp:txBody>
      <dsp:txXfrm>
        <a:off x="103643" y="2332993"/>
        <a:ext cx="3578330" cy="191585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3E66ED-82C9-4243-B52C-66625929BA18}">
      <dsp:nvSpPr>
        <dsp:cNvPr id="0" name=""/>
        <dsp:cNvSpPr/>
      </dsp:nvSpPr>
      <dsp:spPr>
        <a:xfrm>
          <a:off x="0" y="0"/>
          <a:ext cx="8412480" cy="95729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0" kern="1200" dirty="0">
              <a:solidFill>
                <a:schemeClr val="tx1"/>
              </a:solidFill>
            </a:rPr>
            <a:t>Obtain potential labels for each image by combining the top-5  predictions of 10 models from different parts of the accuracy spectrum with the existing ImageNet label.</a:t>
          </a:r>
        </a:p>
      </dsp:txBody>
      <dsp:txXfrm>
        <a:off x="28038" y="28038"/>
        <a:ext cx="7298593" cy="901218"/>
      </dsp:txXfrm>
    </dsp:sp>
    <dsp:sp modelId="{6434772A-1D25-4561-AEB1-07D9FA446335}">
      <dsp:nvSpPr>
        <dsp:cNvPr id="0" name=""/>
        <dsp:cNvSpPr/>
      </dsp:nvSpPr>
      <dsp:spPr>
        <a:xfrm>
          <a:off x="704545" y="1131347"/>
          <a:ext cx="8412480" cy="95729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Reuse the ImageNet </a:t>
          </a:r>
          <a:r>
            <a:rPr lang="en-US" sz="1800" i="1" kern="1200" dirty="0">
              <a:solidFill>
                <a:schemeClr val="tx1"/>
              </a:solidFill>
            </a:rPr>
            <a:t>CONTAINS</a:t>
          </a:r>
          <a:r>
            <a:rPr lang="en-US" sz="1800" kern="1200" dirty="0">
              <a:solidFill>
                <a:schemeClr val="tx1"/>
              </a:solidFill>
            </a:rPr>
            <a:t> task—asking annotators whether an image contains a particular class but for all potential labels</a:t>
          </a:r>
        </a:p>
      </dsp:txBody>
      <dsp:txXfrm>
        <a:off x="732583" y="1159385"/>
        <a:ext cx="7029617" cy="901218"/>
      </dsp:txXfrm>
    </dsp:sp>
    <dsp:sp modelId="{C79E23D8-E5C9-4779-9B7E-E2646A52390B}">
      <dsp:nvSpPr>
        <dsp:cNvPr id="0" name=""/>
        <dsp:cNvSpPr/>
      </dsp:nvSpPr>
      <dsp:spPr>
        <a:xfrm>
          <a:off x="1398574" y="2262695"/>
          <a:ext cx="8412480" cy="95729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0" kern="1200" dirty="0">
              <a:solidFill>
                <a:schemeClr val="tx1"/>
              </a:solidFill>
            </a:rPr>
            <a:t>Outcome of this experiment is </a:t>
          </a:r>
          <a:r>
            <a:rPr lang="en-US" sz="1800" i="1" kern="1200" dirty="0">
              <a:solidFill>
                <a:schemeClr val="tx1"/>
              </a:solidFill>
            </a:rPr>
            <a:t>Selection Frequency</a:t>
          </a:r>
          <a:r>
            <a:rPr lang="en-US" sz="1800" i="0" kern="1200" dirty="0">
              <a:solidFill>
                <a:schemeClr val="tx1"/>
              </a:solidFill>
            </a:rPr>
            <a:t> for each image-label pair</a:t>
          </a:r>
        </a:p>
      </dsp:txBody>
      <dsp:txXfrm>
        <a:off x="1426612" y="2290733"/>
        <a:ext cx="7040133" cy="901218"/>
      </dsp:txXfrm>
    </dsp:sp>
    <dsp:sp modelId="{43EBBFB9-5379-4DBF-85C1-104EC3A36D23}">
      <dsp:nvSpPr>
        <dsp:cNvPr id="0" name=""/>
        <dsp:cNvSpPr/>
      </dsp:nvSpPr>
      <dsp:spPr>
        <a:xfrm>
          <a:off x="2103119" y="3394043"/>
          <a:ext cx="8412480" cy="95729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Restricting potential labels to this smaller set of candidate labels</a:t>
          </a:r>
        </a:p>
      </dsp:txBody>
      <dsp:txXfrm>
        <a:off x="2131157" y="3422081"/>
        <a:ext cx="7029617" cy="901218"/>
      </dsp:txXfrm>
    </dsp:sp>
    <dsp:sp modelId="{34754525-0381-484A-B75B-D5132052D85D}">
      <dsp:nvSpPr>
        <dsp:cNvPr id="0" name=""/>
        <dsp:cNvSpPr/>
      </dsp:nvSpPr>
      <dsp:spPr>
        <a:xfrm>
          <a:off x="7790238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lumMod val="60000"/>
            <a:lumOff val="40000"/>
            <a:alpha val="9000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7930242" y="733200"/>
        <a:ext cx="342233" cy="468236"/>
      </dsp:txXfrm>
    </dsp:sp>
    <dsp:sp modelId="{D8666BDC-7678-4664-934C-E54D4DE4A51C}">
      <dsp:nvSpPr>
        <dsp:cNvPr id="0" name=""/>
        <dsp:cNvSpPr/>
      </dsp:nvSpPr>
      <dsp:spPr>
        <a:xfrm>
          <a:off x="8494783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lumMod val="60000"/>
            <a:lumOff val="40000"/>
            <a:alpha val="9000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634787" y="1864548"/>
        <a:ext cx="342233" cy="468236"/>
      </dsp:txXfrm>
    </dsp:sp>
    <dsp:sp modelId="{B825B25D-8349-447A-BD75-201C96648338}">
      <dsp:nvSpPr>
        <dsp:cNvPr id="0" name=""/>
        <dsp:cNvSpPr/>
      </dsp:nvSpPr>
      <dsp:spPr>
        <a:xfrm>
          <a:off x="9188813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lumMod val="60000"/>
            <a:lumOff val="40000"/>
            <a:alpha val="9000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9328817" y="2995896"/>
        <a:ext cx="342233" cy="46823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BA8257-B6D9-413D-A4C8-C4D426606AF1}">
      <dsp:nvSpPr>
        <dsp:cNvPr id="0" name=""/>
        <dsp:cNvSpPr/>
      </dsp:nvSpPr>
      <dsp:spPr>
        <a:xfrm>
          <a:off x="869187" y="0"/>
          <a:ext cx="1232677" cy="11424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7CD9CA-98CC-4FD5-A6C5-1791B22D8AAB}">
      <dsp:nvSpPr>
        <dsp:cNvPr id="0" name=""/>
        <dsp:cNvSpPr/>
      </dsp:nvSpPr>
      <dsp:spPr>
        <a:xfrm>
          <a:off x="869187" y="1234836"/>
          <a:ext cx="4315781" cy="489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/>
            <a:t>Asking annotators to identify</a:t>
          </a:r>
        </a:p>
      </dsp:txBody>
      <dsp:txXfrm>
        <a:off x="869187" y="1234836"/>
        <a:ext cx="4315781" cy="489601"/>
      </dsp:txXfrm>
    </dsp:sp>
    <dsp:sp modelId="{86628634-7542-4EDA-A1B7-8F1A3EFA0F3F}">
      <dsp:nvSpPr>
        <dsp:cNvPr id="0" name=""/>
        <dsp:cNvSpPr/>
      </dsp:nvSpPr>
      <dsp:spPr>
        <a:xfrm>
          <a:off x="838200" y="1672382"/>
          <a:ext cx="4315781" cy="1074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All labels that correspond to objects in the image.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label for the main object (according to their judgment).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Select only one label per distinct object except mutually exclusive objects.</a:t>
          </a:r>
        </a:p>
      </dsp:txBody>
      <dsp:txXfrm>
        <a:off x="838200" y="1672382"/>
        <a:ext cx="4315781" cy="1074830"/>
      </dsp:txXfrm>
    </dsp:sp>
    <dsp:sp modelId="{E5062320-9D4F-4F3E-B028-028540E25B7D}">
      <dsp:nvSpPr>
        <dsp:cNvPr id="0" name=""/>
        <dsp:cNvSpPr/>
      </dsp:nvSpPr>
      <dsp:spPr>
        <a:xfrm>
          <a:off x="6056349" y="17398"/>
          <a:ext cx="1005939" cy="11424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8116D2-995C-44F4-BD19-D258D7AE7415}">
      <dsp:nvSpPr>
        <dsp:cNvPr id="0" name=""/>
        <dsp:cNvSpPr/>
      </dsp:nvSpPr>
      <dsp:spPr>
        <a:xfrm>
          <a:off x="5940230" y="1234836"/>
          <a:ext cx="4315781" cy="489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/>
            <a:t>Identifying the main label and number of objects</a:t>
          </a:r>
        </a:p>
      </dsp:txBody>
      <dsp:txXfrm>
        <a:off x="5940230" y="1234836"/>
        <a:ext cx="4315781" cy="489601"/>
      </dsp:txXfrm>
    </dsp:sp>
    <dsp:sp modelId="{5D20AABE-5B88-4547-9111-F3FE57ADB2AC}">
      <dsp:nvSpPr>
        <dsp:cNvPr id="0" name=""/>
        <dsp:cNvSpPr/>
      </dsp:nvSpPr>
      <dsp:spPr>
        <a:xfrm>
          <a:off x="5892239" y="1672382"/>
          <a:ext cx="4315781" cy="1074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From each annotator’s response, authors learn what they consider to be the  label of the main object, as well as how many objects they think are present  in the image</a:t>
          </a:r>
        </a:p>
      </dsp:txBody>
      <dsp:txXfrm>
        <a:off x="5892239" y="1672382"/>
        <a:ext cx="4315781" cy="107483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EB70FC-DC6A-4525-B297-977E0C669973}">
      <dsp:nvSpPr>
        <dsp:cNvPr id="0" name=""/>
        <dsp:cNvSpPr/>
      </dsp:nvSpPr>
      <dsp:spPr>
        <a:xfrm>
          <a:off x="421528" y="1048784"/>
          <a:ext cx="685019" cy="6850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FB5AB7-DD9F-4405-8F6A-EB0EA360C40B}">
      <dsp:nvSpPr>
        <dsp:cNvPr id="0" name=""/>
        <dsp:cNvSpPr/>
      </dsp:nvSpPr>
      <dsp:spPr>
        <a:xfrm>
          <a:off x="2905" y="2103342"/>
          <a:ext cx="1522265" cy="1408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Although models suffer a sizeable accuracy drop on multi-object images,  they are still relatively good at predicting the ImageNet label.</a:t>
          </a:r>
        </a:p>
      </dsp:txBody>
      <dsp:txXfrm>
        <a:off x="2905" y="2103342"/>
        <a:ext cx="1522265" cy="1408095"/>
      </dsp:txXfrm>
    </dsp:sp>
    <dsp:sp modelId="{D92728E7-ED8D-44A7-A035-BCC78E12545C}">
      <dsp:nvSpPr>
        <dsp:cNvPr id="0" name=""/>
        <dsp:cNvSpPr/>
      </dsp:nvSpPr>
      <dsp:spPr>
        <a:xfrm>
          <a:off x="2210190" y="1048784"/>
          <a:ext cx="685019" cy="6850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08B221-5114-4143-8020-0AA8AF9841B2}">
      <dsp:nvSpPr>
        <dsp:cNvPr id="0" name=""/>
        <dsp:cNvSpPr/>
      </dsp:nvSpPr>
      <dsp:spPr>
        <a:xfrm>
          <a:off x="1791567" y="2103342"/>
          <a:ext cx="1522265" cy="1408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This bias could be justified whenever there is a distinct main object in the  image, and it corresponds to the ImageNet label.</a:t>
          </a:r>
        </a:p>
      </dsp:txBody>
      <dsp:txXfrm>
        <a:off x="1791567" y="2103342"/>
        <a:ext cx="1522265" cy="1408095"/>
      </dsp:txXfrm>
    </dsp:sp>
    <dsp:sp modelId="{229895C7-96A7-4564-9CE6-8F2A731DA562}">
      <dsp:nvSpPr>
        <dsp:cNvPr id="0" name=""/>
        <dsp:cNvSpPr/>
      </dsp:nvSpPr>
      <dsp:spPr>
        <a:xfrm>
          <a:off x="3998852" y="1048784"/>
          <a:ext cx="685019" cy="68501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B13672-8F1B-4AEA-B2F3-2E9F2A695D07}">
      <dsp:nvSpPr>
        <dsp:cNvPr id="0" name=""/>
        <dsp:cNvSpPr/>
      </dsp:nvSpPr>
      <dsp:spPr>
        <a:xfrm>
          <a:off x="3580229" y="2103342"/>
          <a:ext cx="1522265" cy="1408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For nearly a third of the multi-object images, the ImageNet label  does not denote the most likely main object as judged by human annotators.</a:t>
          </a:r>
        </a:p>
      </dsp:txBody>
      <dsp:txXfrm>
        <a:off x="3580229" y="2103342"/>
        <a:ext cx="1522265" cy="140809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22A5C4-5556-4908-91B1-40CF2F0B221C}">
      <dsp:nvSpPr>
        <dsp:cNvPr id="0" name=""/>
        <dsp:cNvSpPr/>
      </dsp:nvSpPr>
      <dsp:spPr>
        <a:xfrm>
          <a:off x="0" y="1290"/>
          <a:ext cx="10340340" cy="65423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96E5DC-82CF-4B49-843C-10524D841D21}">
      <dsp:nvSpPr>
        <dsp:cNvPr id="0" name=""/>
        <dsp:cNvSpPr/>
      </dsp:nvSpPr>
      <dsp:spPr>
        <a:xfrm>
          <a:off x="197906" y="148494"/>
          <a:ext cx="359830" cy="359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E4E879-9FD6-4024-83A4-E1788C55E002}">
      <dsp:nvSpPr>
        <dsp:cNvPr id="0" name=""/>
        <dsp:cNvSpPr/>
      </dsp:nvSpPr>
      <dsp:spPr>
        <a:xfrm>
          <a:off x="755644" y="1290"/>
          <a:ext cx="9584695" cy="654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40" tIns="69240" rIns="69240" bIns="69240" numCol="1" spcCol="1270" anchor="ctr" anchorCtr="0">
          <a:noAutofit/>
        </a:bodyPr>
        <a:lstStyle/>
        <a:p>
          <a:pPr marL="0" lvl="0" indent="0" algn="just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predictions of state-of-the-art models have gotten, on average,  quite close to ImageNet labels.</a:t>
          </a:r>
        </a:p>
      </dsp:txBody>
      <dsp:txXfrm>
        <a:off x="755644" y="1290"/>
        <a:ext cx="9584695" cy="654237"/>
      </dsp:txXfrm>
    </dsp:sp>
    <dsp:sp modelId="{2A23C9A4-DBDB-48C1-BAB0-13689B2B35B9}">
      <dsp:nvSpPr>
        <dsp:cNvPr id="0" name=""/>
        <dsp:cNvSpPr/>
      </dsp:nvSpPr>
      <dsp:spPr>
        <a:xfrm>
          <a:off x="0" y="819087"/>
          <a:ext cx="10340340" cy="65423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A08BB8-3F29-4508-90D4-35582679866D}">
      <dsp:nvSpPr>
        <dsp:cNvPr id="0" name=""/>
        <dsp:cNvSpPr/>
      </dsp:nvSpPr>
      <dsp:spPr>
        <a:xfrm>
          <a:off x="197906" y="966291"/>
          <a:ext cx="359830" cy="359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F28B37-F3EB-4946-9062-62D549ED7EA5}">
      <dsp:nvSpPr>
        <dsp:cNvPr id="0" name=""/>
        <dsp:cNvSpPr/>
      </dsp:nvSpPr>
      <dsp:spPr>
        <a:xfrm>
          <a:off x="755644" y="819087"/>
          <a:ext cx="9584695" cy="654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40" tIns="69240" rIns="69240" bIns="69240" numCol="1" spcCol="1270" anchor="ctr" anchorCtr="0">
          <a:noAutofit/>
        </a:bodyPr>
        <a:lstStyle/>
        <a:p>
          <a:pPr marL="0" lvl="0" indent="0" algn="just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That is, annotators are almost equally likely to select the predicted  label as being present in the image (or being the main object) as the  ImageNet label.</a:t>
          </a:r>
        </a:p>
      </dsp:txBody>
      <dsp:txXfrm>
        <a:off x="755644" y="819087"/>
        <a:ext cx="9584695" cy="654237"/>
      </dsp:txXfrm>
    </dsp:sp>
    <dsp:sp modelId="{9C96EF60-19B4-4055-93C4-2ECF5C992F19}">
      <dsp:nvSpPr>
        <dsp:cNvPr id="0" name=""/>
        <dsp:cNvSpPr/>
      </dsp:nvSpPr>
      <dsp:spPr>
        <a:xfrm>
          <a:off x="0" y="1636884"/>
          <a:ext cx="10340340" cy="65423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EB3674-4B29-45E0-B602-6AD3ABCF2B60}">
      <dsp:nvSpPr>
        <dsp:cNvPr id="0" name=""/>
        <dsp:cNvSpPr/>
      </dsp:nvSpPr>
      <dsp:spPr>
        <a:xfrm>
          <a:off x="197906" y="1784088"/>
          <a:ext cx="359830" cy="359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AF9104-46EA-4914-BE3C-C5DFB520846E}">
      <dsp:nvSpPr>
        <dsp:cNvPr id="0" name=""/>
        <dsp:cNvSpPr/>
      </dsp:nvSpPr>
      <dsp:spPr>
        <a:xfrm>
          <a:off x="755644" y="1636884"/>
          <a:ext cx="9584695" cy="654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40" tIns="69240" rIns="69240" bIns="69240" numCol="1" spcCol="1270" anchor="ctr" anchorCtr="0">
          <a:noAutofit/>
        </a:bodyPr>
        <a:lstStyle/>
        <a:p>
          <a:pPr marL="0" lvl="0" indent="0" algn="just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This indicates that model predictions might be closer to what non-expert annotators can recognize as the ground truth.</a:t>
          </a:r>
        </a:p>
      </dsp:txBody>
      <dsp:txXfrm>
        <a:off x="755644" y="1636884"/>
        <a:ext cx="9584695" cy="654237"/>
      </dsp:txXfrm>
    </dsp:sp>
    <dsp:sp modelId="{7B39D3E4-57FA-4350-805B-330A0310BC8A}">
      <dsp:nvSpPr>
        <dsp:cNvPr id="0" name=""/>
        <dsp:cNvSpPr/>
      </dsp:nvSpPr>
      <dsp:spPr>
        <a:xfrm>
          <a:off x="0" y="2454681"/>
          <a:ext cx="10340340" cy="65423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ACB618-9501-4875-9A2B-4498192D5ADA}">
      <dsp:nvSpPr>
        <dsp:cNvPr id="0" name=""/>
        <dsp:cNvSpPr/>
      </dsp:nvSpPr>
      <dsp:spPr>
        <a:xfrm>
          <a:off x="197906" y="2601885"/>
          <a:ext cx="359830" cy="359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8A5AA1-5DAA-4A5E-8966-8E7FC714BAA1}">
      <dsp:nvSpPr>
        <dsp:cNvPr id="0" name=""/>
        <dsp:cNvSpPr/>
      </dsp:nvSpPr>
      <dsp:spPr>
        <a:xfrm>
          <a:off x="755644" y="2454681"/>
          <a:ext cx="9584695" cy="654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40" tIns="69240" rIns="69240" bIns="69240" numCol="1" spcCol="1270" anchor="ctr" anchorCtr="0">
          <a:noAutofit/>
        </a:bodyPr>
        <a:lstStyle/>
        <a:p>
          <a:pPr marL="0" lvl="0" indent="0" algn="just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This also means, we are at a point where we may no longer by able to  easily identify (e.g., using crowd-sourcing) the extent to which  further gains in accuracy correspond to such improvements.</a:t>
          </a:r>
        </a:p>
      </dsp:txBody>
      <dsp:txXfrm>
        <a:off x="755644" y="2454681"/>
        <a:ext cx="9584695" cy="6542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89825E-F383-4B95-8C1D-21AC2CF92C17}">
      <dsp:nvSpPr>
        <dsp:cNvPr id="0" name=""/>
        <dsp:cNvSpPr/>
      </dsp:nvSpPr>
      <dsp:spPr>
        <a:xfrm>
          <a:off x="0" y="531"/>
          <a:ext cx="10515600" cy="12432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BAA1D0-718A-4DFB-8D70-AD4C7041E28F}">
      <dsp:nvSpPr>
        <dsp:cNvPr id="0" name=""/>
        <dsp:cNvSpPr/>
      </dsp:nvSpPr>
      <dsp:spPr>
        <a:xfrm>
          <a:off x="376092" y="280269"/>
          <a:ext cx="683804" cy="6838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F36F6-5409-4226-A7D1-DF6D50C287BC}">
      <dsp:nvSpPr>
        <dsp:cNvPr id="0" name=""/>
        <dsp:cNvSpPr/>
      </dsp:nvSpPr>
      <dsp:spPr>
        <a:xfrm>
          <a:off x="1435988" y="531"/>
          <a:ext cx="9079611" cy="1243280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This paper takes a step towards understanding how closely the widely-used vision benchmarks align with real-world tasks, that they are meant to approximate.</a:t>
          </a:r>
        </a:p>
      </dsp:txBody>
      <dsp:txXfrm>
        <a:off x="1435988" y="531"/>
        <a:ext cx="9079611" cy="1243280"/>
      </dsp:txXfrm>
    </dsp:sp>
    <dsp:sp modelId="{0AEDFA12-E390-422D-A79D-B115F21530B7}">
      <dsp:nvSpPr>
        <dsp:cNvPr id="0" name=""/>
        <dsp:cNvSpPr/>
      </dsp:nvSpPr>
      <dsp:spPr>
        <a:xfrm>
          <a:off x="0" y="1554631"/>
          <a:ext cx="10515600" cy="12432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3AC60E-7CE7-4193-879C-CF6C3AFCB14D}">
      <dsp:nvSpPr>
        <dsp:cNvPr id="0" name=""/>
        <dsp:cNvSpPr/>
      </dsp:nvSpPr>
      <dsp:spPr>
        <a:xfrm>
          <a:off x="376092" y="1834369"/>
          <a:ext cx="683804" cy="6838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F3F0C-15FB-4675-ACBC-54A9A17CC8E2}">
      <dsp:nvSpPr>
        <dsp:cNvPr id="0" name=""/>
        <dsp:cNvSpPr/>
      </dsp:nvSpPr>
      <dsp:spPr>
        <a:xfrm>
          <a:off x="1435988" y="1554631"/>
          <a:ext cx="9079611" cy="1243280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Building rich Machine Learning datasets in a scalable manner often necessitates a crowd-sourced data collection pipeline. </a:t>
          </a:r>
        </a:p>
      </dsp:txBody>
      <dsp:txXfrm>
        <a:off x="1435988" y="1554631"/>
        <a:ext cx="9079611" cy="1243280"/>
      </dsp:txXfrm>
    </dsp:sp>
    <dsp:sp modelId="{1D3914C7-1FAF-43B1-9687-1D147AB750D1}">
      <dsp:nvSpPr>
        <dsp:cNvPr id="0" name=""/>
        <dsp:cNvSpPr/>
      </dsp:nvSpPr>
      <dsp:spPr>
        <a:xfrm>
          <a:off x="0" y="3108732"/>
          <a:ext cx="10515600" cy="12432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82FBCC-4F08-436C-98AC-10D069F2EA23}">
      <dsp:nvSpPr>
        <dsp:cNvPr id="0" name=""/>
        <dsp:cNvSpPr/>
      </dsp:nvSpPr>
      <dsp:spPr>
        <a:xfrm>
          <a:off x="376092" y="3388470"/>
          <a:ext cx="683804" cy="6838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19FA7A-56B1-4143-8B37-BDB6DC9D0B53}">
      <dsp:nvSpPr>
        <dsp:cNvPr id="0" name=""/>
        <dsp:cNvSpPr/>
      </dsp:nvSpPr>
      <dsp:spPr>
        <a:xfrm>
          <a:off x="1435988" y="3108732"/>
          <a:ext cx="9079611" cy="1243280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This paper analysis pinpoints, how a noisy data collection pipeline can lead to a systematic misalignment between the resulting benchmark and the real-world task it serves as a proxy for. </a:t>
          </a:r>
        </a:p>
      </dsp:txBody>
      <dsp:txXfrm>
        <a:off x="1435988" y="3108732"/>
        <a:ext cx="9079611" cy="12432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DCC598-1144-427C-9496-E37C851EA1FD}">
      <dsp:nvSpPr>
        <dsp:cNvPr id="0" name=""/>
        <dsp:cNvSpPr/>
      </dsp:nvSpPr>
      <dsp:spPr>
        <a:xfrm>
          <a:off x="134825" y="329685"/>
          <a:ext cx="1295909" cy="129590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CE5A0D-D58D-4587-A198-F7767D324C15}">
      <dsp:nvSpPr>
        <dsp:cNvPr id="0" name=""/>
        <dsp:cNvSpPr/>
      </dsp:nvSpPr>
      <dsp:spPr>
        <a:xfrm>
          <a:off x="406966" y="601826"/>
          <a:ext cx="751627" cy="7516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5C75DD-D939-43F9-B7A9-2365477C013E}">
      <dsp:nvSpPr>
        <dsp:cNvPr id="0" name=""/>
        <dsp:cNvSpPr/>
      </dsp:nvSpPr>
      <dsp:spPr>
        <a:xfrm>
          <a:off x="1708430" y="329685"/>
          <a:ext cx="3054644" cy="1295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Data created through scalable methods, like building a dataset with the help of large group of people (Annotators)</a:t>
          </a:r>
        </a:p>
      </dsp:txBody>
      <dsp:txXfrm>
        <a:off x="1708430" y="329685"/>
        <a:ext cx="3054644" cy="1295909"/>
      </dsp:txXfrm>
    </dsp:sp>
    <dsp:sp modelId="{0E756184-7FB5-4884-9C08-370963EF6293}">
      <dsp:nvSpPr>
        <dsp:cNvPr id="0" name=""/>
        <dsp:cNvSpPr/>
      </dsp:nvSpPr>
      <dsp:spPr>
        <a:xfrm>
          <a:off x="5295323" y="329685"/>
          <a:ext cx="1295909" cy="129590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9605D6-7F17-4DFA-ADCB-0704A9D8789E}">
      <dsp:nvSpPr>
        <dsp:cNvPr id="0" name=""/>
        <dsp:cNvSpPr/>
      </dsp:nvSpPr>
      <dsp:spPr>
        <a:xfrm>
          <a:off x="5567464" y="601826"/>
          <a:ext cx="751627" cy="7516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396E3B-8E0A-4ED9-AA53-99004421B846}">
      <dsp:nvSpPr>
        <dsp:cNvPr id="0" name=""/>
        <dsp:cNvSpPr/>
      </dsp:nvSpPr>
      <dsp:spPr>
        <a:xfrm>
          <a:off x="6868928" y="329685"/>
          <a:ext cx="3054644" cy="1295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Annotators were not asked to classify images, but rather to validate a specific automatically-obtained candidate label without knowledge of other classes in the dataset.</a:t>
          </a:r>
        </a:p>
      </dsp:txBody>
      <dsp:txXfrm>
        <a:off x="6868928" y="329685"/>
        <a:ext cx="3054644" cy="1295909"/>
      </dsp:txXfrm>
    </dsp:sp>
    <dsp:sp modelId="{83244EE7-C5B1-4F76-8D69-44E658FC3012}">
      <dsp:nvSpPr>
        <dsp:cNvPr id="0" name=""/>
        <dsp:cNvSpPr/>
      </dsp:nvSpPr>
      <dsp:spPr>
        <a:xfrm>
          <a:off x="134825" y="2291502"/>
          <a:ext cx="1295909" cy="129590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476C8E-C0B6-4C7F-874B-976938433F7C}">
      <dsp:nvSpPr>
        <dsp:cNvPr id="0" name=""/>
        <dsp:cNvSpPr/>
      </dsp:nvSpPr>
      <dsp:spPr>
        <a:xfrm>
          <a:off x="406966" y="2563643"/>
          <a:ext cx="751627" cy="7516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EF3ED9-081D-4086-B312-095660F1612C}">
      <dsp:nvSpPr>
        <dsp:cNvPr id="0" name=""/>
        <dsp:cNvSpPr/>
      </dsp:nvSpPr>
      <dsp:spPr>
        <a:xfrm>
          <a:off x="1708430" y="2291502"/>
          <a:ext cx="3054644" cy="1295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Leads to systemic annotation issues in the dataset, multi-object image problem and bias in the label validation</a:t>
          </a:r>
        </a:p>
      </dsp:txBody>
      <dsp:txXfrm>
        <a:off x="1708430" y="2291502"/>
        <a:ext cx="3054644" cy="1295909"/>
      </dsp:txXfrm>
    </dsp:sp>
    <dsp:sp modelId="{54D184C4-8FB2-4CA6-B58A-B707DF305817}">
      <dsp:nvSpPr>
        <dsp:cNvPr id="0" name=""/>
        <dsp:cNvSpPr/>
      </dsp:nvSpPr>
      <dsp:spPr>
        <a:xfrm>
          <a:off x="5295323" y="2291502"/>
          <a:ext cx="1295909" cy="129590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A0033E-A211-4CA6-AA80-EC6F53EF46A9}">
      <dsp:nvSpPr>
        <dsp:cNvPr id="0" name=""/>
        <dsp:cNvSpPr/>
      </dsp:nvSpPr>
      <dsp:spPr>
        <a:xfrm>
          <a:off x="5567464" y="2563643"/>
          <a:ext cx="751627" cy="75162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943F3C-9DF0-45CB-A769-84E9A450387E}">
      <dsp:nvSpPr>
        <dsp:cNvPr id="0" name=""/>
        <dsp:cNvSpPr/>
      </dsp:nvSpPr>
      <dsp:spPr>
        <a:xfrm>
          <a:off x="6868928" y="2291502"/>
          <a:ext cx="3054644" cy="1295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These issues results in tension between building realistic large-scale benchmarks and the scalable data collection pipeline</a:t>
          </a:r>
        </a:p>
      </dsp:txBody>
      <dsp:txXfrm>
        <a:off x="6868928" y="2291502"/>
        <a:ext cx="3054644" cy="12959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D39AF7-78B3-4DD7-A7F0-BFC18B14B466}">
      <dsp:nvSpPr>
        <dsp:cNvPr id="0" name=""/>
        <dsp:cNvSpPr/>
      </dsp:nvSpPr>
      <dsp:spPr>
        <a:xfrm>
          <a:off x="0" y="4511"/>
          <a:ext cx="5257800" cy="1050057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62CBB0-EBD8-4BC4-99E2-11519A6AB0FE}">
      <dsp:nvSpPr>
        <dsp:cNvPr id="0" name=""/>
        <dsp:cNvSpPr/>
      </dsp:nvSpPr>
      <dsp:spPr>
        <a:xfrm>
          <a:off x="317642" y="240774"/>
          <a:ext cx="577531" cy="5775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69CB1C-45ED-4892-A872-245BAB4D393A}">
      <dsp:nvSpPr>
        <dsp:cNvPr id="0" name=""/>
        <dsp:cNvSpPr/>
      </dsp:nvSpPr>
      <dsp:spPr>
        <a:xfrm>
          <a:off x="1212816" y="4511"/>
          <a:ext cx="4043798" cy="1050057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31" tIns="111131" rIns="111131" bIns="11113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ImageNet is a prototypical example of large-scale dataset </a:t>
          </a:r>
        </a:p>
      </dsp:txBody>
      <dsp:txXfrm>
        <a:off x="1212816" y="4511"/>
        <a:ext cx="4043798" cy="1050057"/>
      </dsp:txXfrm>
    </dsp:sp>
    <dsp:sp modelId="{1B3A46BB-1D36-4458-B6DF-8D66BD4F1C89}">
      <dsp:nvSpPr>
        <dsp:cNvPr id="0" name=""/>
        <dsp:cNvSpPr/>
      </dsp:nvSpPr>
      <dsp:spPr>
        <a:xfrm>
          <a:off x="0" y="1317083"/>
          <a:ext cx="5257800" cy="1050057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2512BB-47DA-4FF6-A375-E86E10FD8271}">
      <dsp:nvSpPr>
        <dsp:cNvPr id="0" name=""/>
        <dsp:cNvSpPr/>
      </dsp:nvSpPr>
      <dsp:spPr>
        <a:xfrm>
          <a:off x="317642" y="1553346"/>
          <a:ext cx="577531" cy="5775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3EF7FA-F955-48A9-A108-2DD18D42C71B}">
      <dsp:nvSpPr>
        <dsp:cNvPr id="0" name=""/>
        <dsp:cNvSpPr/>
      </dsp:nvSpPr>
      <dsp:spPr>
        <a:xfrm>
          <a:off x="1212816" y="1317083"/>
          <a:ext cx="4043798" cy="1050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31" tIns="111131" rIns="111131" bIns="11113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It has 1000 classes and more than million images</a:t>
          </a:r>
        </a:p>
      </dsp:txBody>
      <dsp:txXfrm>
        <a:off x="1212816" y="1317083"/>
        <a:ext cx="4043798" cy="1050057"/>
      </dsp:txXfrm>
    </dsp:sp>
    <dsp:sp modelId="{38751998-BCFE-40AE-9BF0-5B14D7B29FB7}">
      <dsp:nvSpPr>
        <dsp:cNvPr id="0" name=""/>
        <dsp:cNvSpPr/>
      </dsp:nvSpPr>
      <dsp:spPr>
        <a:xfrm>
          <a:off x="0" y="2629654"/>
          <a:ext cx="5257800" cy="1050057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91F34C-C3A4-40EC-8486-F577D1F7C7EB}">
      <dsp:nvSpPr>
        <dsp:cNvPr id="0" name=""/>
        <dsp:cNvSpPr/>
      </dsp:nvSpPr>
      <dsp:spPr>
        <a:xfrm>
          <a:off x="317642" y="2865917"/>
          <a:ext cx="577531" cy="57753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80940-E6DE-4A04-BE7F-48F73FEA1D8E}">
      <dsp:nvSpPr>
        <dsp:cNvPr id="0" name=""/>
        <dsp:cNvSpPr/>
      </dsp:nvSpPr>
      <dsp:spPr>
        <a:xfrm>
          <a:off x="1212816" y="2629654"/>
          <a:ext cx="4043798" cy="1050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31" tIns="111131" rIns="111131" bIns="11113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Created through automated data collection and crowd-sourced filtering</a:t>
          </a:r>
        </a:p>
      </dsp:txBody>
      <dsp:txXfrm>
        <a:off x="1212816" y="2629654"/>
        <a:ext cx="4043798" cy="1050057"/>
      </dsp:txXfrm>
    </dsp:sp>
    <dsp:sp modelId="{011D55C4-6F45-48AC-9A8D-1A3D8AE4D46A}">
      <dsp:nvSpPr>
        <dsp:cNvPr id="0" name=""/>
        <dsp:cNvSpPr/>
      </dsp:nvSpPr>
      <dsp:spPr>
        <a:xfrm>
          <a:off x="0" y="3942226"/>
          <a:ext cx="5257800" cy="1050057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25EC8E-B4E0-427A-AAB6-4F99066259C3}">
      <dsp:nvSpPr>
        <dsp:cNvPr id="0" name=""/>
        <dsp:cNvSpPr/>
      </dsp:nvSpPr>
      <dsp:spPr>
        <a:xfrm>
          <a:off x="317642" y="4178488"/>
          <a:ext cx="577531" cy="57753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B1AAA8-FCDA-4FD8-B8AA-EBE8A7ADE255}">
      <dsp:nvSpPr>
        <dsp:cNvPr id="0" name=""/>
        <dsp:cNvSpPr/>
      </dsp:nvSpPr>
      <dsp:spPr>
        <a:xfrm>
          <a:off x="1212816" y="3942226"/>
          <a:ext cx="2366010" cy="1050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31" tIns="111131" rIns="111131" bIns="11113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Creation Pipeline has two stages</a:t>
          </a:r>
        </a:p>
      </dsp:txBody>
      <dsp:txXfrm>
        <a:off x="1212816" y="3942226"/>
        <a:ext cx="2366010" cy="1050057"/>
      </dsp:txXfrm>
    </dsp:sp>
    <dsp:sp modelId="{5470F8A7-2BB1-4669-A2DF-1310EE550851}">
      <dsp:nvSpPr>
        <dsp:cNvPr id="0" name=""/>
        <dsp:cNvSpPr/>
      </dsp:nvSpPr>
      <dsp:spPr>
        <a:xfrm>
          <a:off x="3578826" y="3942226"/>
          <a:ext cx="1677788" cy="1050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31" tIns="111131" rIns="111131" bIns="11113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Image and Label collection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Image validation via </a:t>
          </a:r>
          <a:r>
            <a:rPr lang="en-US" sz="1400" i="1" kern="1200" dirty="0"/>
            <a:t>CONTAINS</a:t>
          </a:r>
          <a:r>
            <a:rPr lang="en-US" sz="1400" kern="1200" dirty="0"/>
            <a:t> task</a:t>
          </a:r>
        </a:p>
      </dsp:txBody>
      <dsp:txXfrm>
        <a:off x="3578826" y="3942226"/>
        <a:ext cx="1677788" cy="105005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FFDFF9-F83E-40D4-9FB3-00F816D1CCC0}">
      <dsp:nvSpPr>
        <dsp:cNvPr id="0" name=""/>
        <dsp:cNvSpPr/>
      </dsp:nvSpPr>
      <dsp:spPr>
        <a:xfrm>
          <a:off x="0" y="18192"/>
          <a:ext cx="5303520" cy="1029600"/>
        </a:xfrm>
        <a:prstGeom prst="roundRect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Selected a set of classes using WordNet hierarchy</a:t>
          </a:r>
        </a:p>
      </dsp:txBody>
      <dsp:txXfrm>
        <a:off x="50261" y="68453"/>
        <a:ext cx="5202998" cy="929078"/>
      </dsp:txXfrm>
    </dsp:sp>
    <dsp:sp modelId="{67C636E7-0025-4C93-847F-4984921AB00C}">
      <dsp:nvSpPr>
        <dsp:cNvPr id="0" name=""/>
        <dsp:cNvSpPr/>
      </dsp:nvSpPr>
      <dsp:spPr>
        <a:xfrm>
          <a:off x="0" y="1206192"/>
          <a:ext cx="5303520" cy="1029600"/>
        </a:xfrm>
        <a:prstGeom prst="roundRect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For each class, sourced images by querying several search engines</a:t>
          </a:r>
        </a:p>
      </dsp:txBody>
      <dsp:txXfrm>
        <a:off x="50261" y="1256453"/>
        <a:ext cx="5202998" cy="929078"/>
      </dsp:txXfrm>
    </dsp:sp>
    <dsp:sp modelId="{7EF28FF8-7DFE-4ECC-A116-3425B47DDEDD}">
      <dsp:nvSpPr>
        <dsp:cNvPr id="0" name=""/>
        <dsp:cNvSpPr/>
      </dsp:nvSpPr>
      <dsp:spPr>
        <a:xfrm>
          <a:off x="0" y="2394192"/>
          <a:ext cx="5303520" cy="1029600"/>
        </a:xfrm>
        <a:prstGeom prst="roundRect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To expand image pool, performed queries in several languages</a:t>
          </a:r>
        </a:p>
      </dsp:txBody>
      <dsp:txXfrm>
        <a:off x="50261" y="2444453"/>
        <a:ext cx="5202998" cy="929078"/>
      </dsp:txXfrm>
    </dsp:sp>
    <dsp:sp modelId="{E2D4C0E5-4DCD-4212-8D46-201EB456980D}">
      <dsp:nvSpPr>
        <dsp:cNvPr id="0" name=""/>
        <dsp:cNvSpPr/>
      </dsp:nvSpPr>
      <dsp:spPr>
        <a:xfrm>
          <a:off x="0" y="3582192"/>
          <a:ext cx="5303520" cy="1029600"/>
        </a:xfrm>
        <a:prstGeom prst="roundRect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Label for image is given by the WordNet node that was used for query search</a:t>
          </a:r>
        </a:p>
      </dsp:txBody>
      <dsp:txXfrm>
        <a:off x="50261" y="3632453"/>
        <a:ext cx="5202998" cy="9290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FFDFF9-F83E-40D4-9FB3-00F816D1CCC0}">
      <dsp:nvSpPr>
        <dsp:cNvPr id="0" name=""/>
        <dsp:cNvSpPr/>
      </dsp:nvSpPr>
      <dsp:spPr>
        <a:xfrm>
          <a:off x="0" y="8234"/>
          <a:ext cx="10744202" cy="917280"/>
        </a:xfrm>
        <a:prstGeom prst="roundRect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spc="-114" dirty="0">
              <a:solidFill>
                <a:schemeClr val="tx1"/>
              </a:solidFill>
              <a:latin typeface="+mn-lt"/>
              <a:cs typeface="Arial"/>
            </a:rPr>
            <a:t>Employed annotators via the Mechanical Turk (MTurk) crowd-sourcing platform.</a:t>
          </a:r>
          <a:endParaRPr lang="en-US" sz="2000" kern="1200" dirty="0">
            <a:solidFill>
              <a:schemeClr val="tx1"/>
            </a:solidFill>
            <a:latin typeface="+mn-lt"/>
          </a:endParaRPr>
        </a:p>
      </dsp:txBody>
      <dsp:txXfrm>
        <a:off x="44778" y="53012"/>
        <a:ext cx="10654646" cy="827724"/>
      </dsp:txXfrm>
    </dsp:sp>
    <dsp:sp modelId="{67C636E7-0025-4C93-847F-4984921AB00C}">
      <dsp:nvSpPr>
        <dsp:cNvPr id="0" name=""/>
        <dsp:cNvSpPr/>
      </dsp:nvSpPr>
      <dsp:spPr>
        <a:xfrm>
          <a:off x="0" y="1066634"/>
          <a:ext cx="10744202" cy="917280"/>
        </a:xfrm>
        <a:prstGeom prst="roundRect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spc="-114" dirty="0">
              <a:solidFill>
                <a:schemeClr val="tx1"/>
              </a:solidFill>
              <a:latin typeface="+mn-lt"/>
              <a:cs typeface="Arial"/>
            </a:rPr>
            <a:t>Annotators were presented with its class description and a grid of candidate images.</a:t>
          </a:r>
          <a:endParaRPr lang="en-US" sz="2000" kern="1200" dirty="0">
            <a:solidFill>
              <a:schemeClr val="tx1"/>
            </a:solidFill>
            <a:latin typeface="+mn-lt"/>
          </a:endParaRPr>
        </a:p>
      </dsp:txBody>
      <dsp:txXfrm>
        <a:off x="44778" y="1111412"/>
        <a:ext cx="10654646" cy="827724"/>
      </dsp:txXfrm>
    </dsp:sp>
    <dsp:sp modelId="{7EF28FF8-7DFE-4ECC-A116-3425B47DDEDD}">
      <dsp:nvSpPr>
        <dsp:cNvPr id="0" name=""/>
        <dsp:cNvSpPr/>
      </dsp:nvSpPr>
      <dsp:spPr>
        <a:xfrm>
          <a:off x="0" y="2125035"/>
          <a:ext cx="10744202" cy="917280"/>
        </a:xfrm>
        <a:prstGeom prst="roundRect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spc="-114" dirty="0">
              <a:solidFill>
                <a:schemeClr val="tx1"/>
              </a:solidFill>
              <a:latin typeface="+mn-lt"/>
              <a:cs typeface="Arial"/>
            </a:rPr>
            <a:t>Select all images in the grid that contained an object of that class.</a:t>
          </a:r>
          <a:endParaRPr lang="en-US" sz="2000" kern="1200" dirty="0">
            <a:solidFill>
              <a:schemeClr val="tx1"/>
            </a:solidFill>
            <a:latin typeface="+mn-lt"/>
          </a:endParaRPr>
        </a:p>
      </dsp:txBody>
      <dsp:txXfrm>
        <a:off x="44778" y="2169813"/>
        <a:ext cx="10654646" cy="827724"/>
      </dsp:txXfrm>
    </dsp:sp>
    <dsp:sp modelId="{E2D4C0E5-4DCD-4212-8D46-201EB456980D}">
      <dsp:nvSpPr>
        <dsp:cNvPr id="0" name=""/>
        <dsp:cNvSpPr/>
      </dsp:nvSpPr>
      <dsp:spPr>
        <a:xfrm>
          <a:off x="0" y="3183434"/>
          <a:ext cx="10744202" cy="917280"/>
        </a:xfrm>
        <a:prstGeom prst="roundRect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spc="-114" dirty="0">
              <a:solidFill>
                <a:schemeClr val="tx1"/>
              </a:solidFill>
              <a:latin typeface="+mn-lt"/>
              <a:cs typeface="Arial"/>
            </a:rPr>
            <a:t>Only the images that received a “convincing majority” of votes were included in the ImageNet. </a:t>
          </a:r>
          <a:endParaRPr lang="en-US" sz="2000" kern="1200" dirty="0">
            <a:solidFill>
              <a:schemeClr val="tx1"/>
            </a:solidFill>
            <a:latin typeface="+mn-lt"/>
          </a:endParaRPr>
        </a:p>
      </dsp:txBody>
      <dsp:txXfrm>
        <a:off x="44778" y="3228212"/>
        <a:ext cx="10654646" cy="827724"/>
      </dsp:txXfrm>
    </dsp:sp>
    <dsp:sp modelId="{A295AD52-D5BC-40E8-8AE8-D6AEF215DCEE}">
      <dsp:nvSpPr>
        <dsp:cNvPr id="0" name=""/>
        <dsp:cNvSpPr/>
      </dsp:nvSpPr>
      <dsp:spPr>
        <a:xfrm>
          <a:off x="0" y="4241835"/>
          <a:ext cx="10744202" cy="917280"/>
        </a:xfrm>
        <a:prstGeom prst="roundRect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0" kern="1200" spc="-45" dirty="0">
              <a:solidFill>
                <a:schemeClr val="tx1"/>
              </a:solidFill>
              <a:latin typeface="+mn-lt"/>
              <a:cs typeface="Arial"/>
            </a:rPr>
            <a:t>Annotators</a:t>
          </a:r>
          <a:r>
            <a:rPr lang="en-US" sz="2000" i="0" kern="1200" spc="-180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kern="1200" spc="-80" dirty="0">
              <a:solidFill>
                <a:schemeClr val="tx1"/>
              </a:solidFill>
              <a:latin typeface="+mn-lt"/>
              <a:cs typeface="Arial"/>
            </a:rPr>
            <a:t>were</a:t>
          </a:r>
          <a:r>
            <a:rPr lang="en-US" sz="2000" i="0" kern="1200" spc="-180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kern="1200" spc="-75" dirty="0">
              <a:solidFill>
                <a:schemeClr val="tx1"/>
              </a:solidFill>
              <a:latin typeface="+mn-lt"/>
              <a:cs typeface="Arial"/>
            </a:rPr>
            <a:t>presented</a:t>
          </a:r>
          <a:r>
            <a:rPr lang="en-US" sz="2000" i="0" kern="1200" spc="-165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kern="1200" spc="20" dirty="0">
              <a:solidFill>
                <a:schemeClr val="tx1"/>
              </a:solidFill>
              <a:latin typeface="+mn-lt"/>
              <a:cs typeface="Arial"/>
            </a:rPr>
            <a:t>with</a:t>
          </a:r>
          <a:r>
            <a:rPr lang="en-US" sz="2000" i="0" kern="1200" spc="-160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kern="1200" spc="-20" dirty="0">
              <a:solidFill>
                <a:schemeClr val="tx1"/>
              </a:solidFill>
              <a:latin typeface="+mn-lt"/>
              <a:cs typeface="Arial"/>
            </a:rPr>
            <a:t>its</a:t>
          </a:r>
          <a:r>
            <a:rPr lang="en-US" sz="2000" i="0" kern="1200" spc="-160" dirty="0">
              <a:solidFill>
                <a:schemeClr val="tx1"/>
              </a:solidFill>
              <a:latin typeface="+mn-lt"/>
              <a:cs typeface="Arial"/>
            </a:rPr>
            <a:t> class </a:t>
          </a:r>
          <a:r>
            <a:rPr lang="en-US" sz="2000" i="0" kern="1200" spc="-55" dirty="0">
              <a:solidFill>
                <a:schemeClr val="tx1"/>
              </a:solidFill>
              <a:latin typeface="+mn-lt"/>
              <a:cs typeface="Arial"/>
            </a:rPr>
            <a:t>description</a:t>
          </a:r>
          <a:r>
            <a:rPr lang="en-US" sz="2000" i="0" kern="1200" spc="-170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kern="1200" spc="-70" dirty="0">
              <a:solidFill>
                <a:schemeClr val="tx1"/>
              </a:solidFill>
              <a:latin typeface="+mn-lt"/>
              <a:cs typeface="Arial"/>
            </a:rPr>
            <a:t>(along</a:t>
          </a:r>
          <a:r>
            <a:rPr lang="en-US" sz="2000" i="0" kern="1200" spc="-180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kern="1200" spc="20" dirty="0">
              <a:solidFill>
                <a:schemeClr val="tx1"/>
              </a:solidFill>
              <a:latin typeface="+mn-lt"/>
              <a:cs typeface="Arial"/>
            </a:rPr>
            <a:t>with</a:t>
          </a:r>
          <a:r>
            <a:rPr lang="en-US" sz="2000" i="0" kern="1200" spc="-175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kern="1200" spc="-65" dirty="0">
              <a:solidFill>
                <a:schemeClr val="tx1"/>
              </a:solidFill>
              <a:latin typeface="+mn-lt"/>
              <a:cs typeface="Arial"/>
            </a:rPr>
            <a:t>links</a:t>
          </a:r>
          <a:r>
            <a:rPr lang="en-US" sz="2000" i="0" kern="1200" spc="-155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kern="1200" spc="50" dirty="0">
              <a:solidFill>
                <a:schemeClr val="tx1"/>
              </a:solidFill>
              <a:latin typeface="+mn-lt"/>
              <a:cs typeface="Arial"/>
            </a:rPr>
            <a:t>to</a:t>
          </a:r>
          <a:r>
            <a:rPr lang="en-US" sz="2000" i="0" kern="1200" spc="-195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kern="1200" spc="-20" dirty="0">
              <a:solidFill>
                <a:schemeClr val="tx1"/>
              </a:solidFill>
              <a:latin typeface="+mn-lt"/>
              <a:cs typeface="Arial"/>
            </a:rPr>
            <a:t>the  </a:t>
          </a:r>
          <a:r>
            <a:rPr lang="en-US" sz="2000" i="0" kern="1200" spc="-55" dirty="0">
              <a:solidFill>
                <a:schemeClr val="tx1"/>
              </a:solidFill>
              <a:latin typeface="+mn-lt"/>
              <a:cs typeface="Arial"/>
            </a:rPr>
            <a:t>relevant</a:t>
          </a:r>
          <a:r>
            <a:rPr lang="en-US" sz="2000" i="0" kern="1200" spc="-300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kern="1200" spc="-65" dirty="0">
              <a:solidFill>
                <a:schemeClr val="tx1"/>
              </a:solidFill>
              <a:latin typeface="+mn-lt"/>
              <a:cs typeface="Arial"/>
            </a:rPr>
            <a:t>Wikipedia</a:t>
          </a:r>
          <a:r>
            <a:rPr lang="en-US" sz="2000" i="0" kern="1200" spc="-155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kern="1200" spc="-125" dirty="0">
              <a:solidFill>
                <a:schemeClr val="tx1"/>
              </a:solidFill>
              <a:latin typeface="+mn-lt"/>
              <a:cs typeface="Arial"/>
            </a:rPr>
            <a:t>pages)</a:t>
          </a:r>
          <a:r>
            <a:rPr lang="en-US" sz="2000" i="0" kern="1200" spc="-185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kern="1200" spc="-95" dirty="0">
              <a:solidFill>
                <a:schemeClr val="tx1"/>
              </a:solidFill>
              <a:latin typeface="+mn-lt"/>
              <a:cs typeface="Arial"/>
            </a:rPr>
            <a:t>and</a:t>
          </a:r>
          <a:r>
            <a:rPr lang="en-US" sz="2000" i="0" kern="1200" spc="-195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kern="1200" spc="-160" dirty="0">
              <a:solidFill>
                <a:schemeClr val="tx1"/>
              </a:solidFill>
              <a:latin typeface="+mn-lt"/>
              <a:cs typeface="Arial"/>
            </a:rPr>
            <a:t>a</a:t>
          </a:r>
          <a:r>
            <a:rPr lang="en-US" sz="2000" i="0" kern="1200" spc="-190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kern="1200" spc="-25" dirty="0">
              <a:solidFill>
                <a:schemeClr val="tx1"/>
              </a:solidFill>
              <a:latin typeface="+mn-lt"/>
              <a:cs typeface="Arial"/>
            </a:rPr>
            <a:t>grid</a:t>
          </a:r>
          <a:r>
            <a:rPr lang="en-US" sz="2000" i="0" kern="1200" spc="-185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kern="1200" spc="15" dirty="0">
              <a:solidFill>
                <a:schemeClr val="tx1"/>
              </a:solidFill>
              <a:latin typeface="+mn-lt"/>
              <a:cs typeface="Arial"/>
            </a:rPr>
            <a:t>of</a:t>
          </a:r>
          <a:r>
            <a:rPr lang="en-US" sz="2000" i="0" kern="1200" spc="-195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kern="1200" spc="-70" dirty="0">
              <a:solidFill>
                <a:schemeClr val="tx1"/>
              </a:solidFill>
              <a:latin typeface="+mn-lt"/>
              <a:cs typeface="Arial"/>
            </a:rPr>
            <a:t>candidate</a:t>
          </a:r>
          <a:r>
            <a:rPr lang="en-US" sz="2000" i="0" kern="1200" spc="-175" dirty="0">
              <a:solidFill>
                <a:schemeClr val="tx1"/>
              </a:solidFill>
              <a:latin typeface="+mn-lt"/>
              <a:cs typeface="Arial"/>
            </a:rPr>
            <a:t> </a:t>
          </a:r>
          <a:r>
            <a:rPr lang="en-US" sz="2000" i="0" kern="1200" spc="-90" dirty="0">
              <a:solidFill>
                <a:schemeClr val="tx1"/>
              </a:solidFill>
              <a:latin typeface="+mn-lt"/>
              <a:cs typeface="Arial"/>
            </a:rPr>
            <a:t>images.</a:t>
          </a:r>
          <a:endParaRPr lang="en-US" sz="2000" i="0" kern="1200" dirty="0">
            <a:solidFill>
              <a:schemeClr val="tx1"/>
            </a:solidFill>
            <a:latin typeface="+mn-lt"/>
          </a:endParaRPr>
        </a:p>
      </dsp:txBody>
      <dsp:txXfrm>
        <a:off x="44778" y="4286613"/>
        <a:ext cx="10654646" cy="82772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59443D-47EA-4563-BF41-1D3CC04940F4}">
      <dsp:nvSpPr>
        <dsp:cNvPr id="0" name=""/>
        <dsp:cNvSpPr/>
      </dsp:nvSpPr>
      <dsp:spPr>
        <a:xfrm>
          <a:off x="0" y="2112"/>
          <a:ext cx="10465307" cy="1070848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923A60-264C-4B2C-888C-9626D955A843}">
      <dsp:nvSpPr>
        <dsp:cNvPr id="0" name=""/>
        <dsp:cNvSpPr/>
      </dsp:nvSpPr>
      <dsp:spPr>
        <a:xfrm>
          <a:off x="323931" y="243053"/>
          <a:ext cx="588966" cy="5889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D618FB-9C37-43D8-8E6E-237E1F95BDB0}">
      <dsp:nvSpPr>
        <dsp:cNvPr id="0" name=""/>
        <dsp:cNvSpPr/>
      </dsp:nvSpPr>
      <dsp:spPr>
        <a:xfrm>
          <a:off x="1236829" y="2112"/>
          <a:ext cx="9228478" cy="10708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331" tIns="113331" rIns="113331" bIns="113331" numCol="1" spcCol="1270" anchor="ctr" anchorCtr="0">
          <a:noAutofit/>
        </a:bodyPr>
        <a:lstStyle/>
        <a:p>
          <a:pPr marL="0" lvl="0" indent="0" algn="just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Resulting data set might not accurately capture the ground truth.</a:t>
          </a:r>
        </a:p>
      </dsp:txBody>
      <dsp:txXfrm>
        <a:off x="1236829" y="2112"/>
        <a:ext cx="9228478" cy="1070848"/>
      </dsp:txXfrm>
    </dsp:sp>
    <dsp:sp modelId="{CFF553CA-F2A7-47C9-B71B-066361B5AE0C}">
      <dsp:nvSpPr>
        <dsp:cNvPr id="0" name=""/>
        <dsp:cNvSpPr/>
      </dsp:nvSpPr>
      <dsp:spPr>
        <a:xfrm>
          <a:off x="0" y="1340672"/>
          <a:ext cx="10465307" cy="1070848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FEEF94-C4DC-4638-AC12-6F8A0B0D0A58}">
      <dsp:nvSpPr>
        <dsp:cNvPr id="0" name=""/>
        <dsp:cNvSpPr/>
      </dsp:nvSpPr>
      <dsp:spPr>
        <a:xfrm>
          <a:off x="323931" y="1581613"/>
          <a:ext cx="588966" cy="5889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6A3532-1989-471B-A751-1ED0C8455045}">
      <dsp:nvSpPr>
        <dsp:cNvPr id="0" name=""/>
        <dsp:cNvSpPr/>
      </dsp:nvSpPr>
      <dsp:spPr>
        <a:xfrm>
          <a:off x="1236829" y="1340672"/>
          <a:ext cx="9228478" cy="10708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331" tIns="113331" rIns="113331" bIns="113331" numCol="1" spcCol="1270" anchor="ctr" anchorCtr="0">
          <a:noAutofit/>
        </a:bodyPr>
        <a:lstStyle/>
        <a:p>
          <a:pPr marL="0" lvl="0" indent="0" algn="just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above discussed pipeline design itself can lead to systematic errors in dataset</a:t>
          </a:r>
        </a:p>
      </dsp:txBody>
      <dsp:txXfrm>
        <a:off x="1236829" y="1340672"/>
        <a:ext cx="9228478" cy="1070848"/>
      </dsp:txXfrm>
    </dsp:sp>
    <dsp:sp modelId="{48524497-6789-4292-A540-015AB3BE0737}">
      <dsp:nvSpPr>
        <dsp:cNvPr id="0" name=""/>
        <dsp:cNvSpPr/>
      </dsp:nvSpPr>
      <dsp:spPr>
        <a:xfrm>
          <a:off x="0" y="2679233"/>
          <a:ext cx="10465307" cy="1070848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937DDD-3556-4205-BDE9-F5A6D57E5058}">
      <dsp:nvSpPr>
        <dsp:cNvPr id="0" name=""/>
        <dsp:cNvSpPr/>
      </dsp:nvSpPr>
      <dsp:spPr>
        <a:xfrm>
          <a:off x="323931" y="2920173"/>
          <a:ext cx="588966" cy="58896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81574C-71F3-4DBF-A0E4-3F6EE3FDE815}">
      <dsp:nvSpPr>
        <dsp:cNvPr id="0" name=""/>
        <dsp:cNvSpPr/>
      </dsp:nvSpPr>
      <dsp:spPr>
        <a:xfrm>
          <a:off x="1236829" y="2679233"/>
          <a:ext cx="9228478" cy="10708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331" tIns="113331" rIns="113331" bIns="113331" numCol="1" spcCol="1270" anchor="ctr" anchorCtr="0">
          <a:noAutofit/>
        </a:bodyPr>
        <a:lstStyle/>
        <a:p>
          <a:pPr marL="0" lvl="0" indent="0" algn="just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root cause for many of these errors is that the image validation  stage (i.e., the </a:t>
          </a:r>
          <a:r>
            <a:rPr lang="en-US" sz="1800" i="1" kern="1200" dirty="0"/>
            <a:t>CONTAINS</a:t>
          </a:r>
          <a:r>
            <a:rPr lang="en-US" sz="1800" kern="1200" dirty="0"/>
            <a:t> task) asks annotators only to verify if a  specific proposed label is valid for a given image.</a:t>
          </a:r>
        </a:p>
      </dsp:txBody>
      <dsp:txXfrm>
        <a:off x="1236829" y="2679233"/>
        <a:ext cx="9228478" cy="1070848"/>
      </dsp:txXfrm>
    </dsp:sp>
    <dsp:sp modelId="{17439304-7BEC-4890-9ADC-93A140786EB1}">
      <dsp:nvSpPr>
        <dsp:cNvPr id="0" name=""/>
        <dsp:cNvSpPr/>
      </dsp:nvSpPr>
      <dsp:spPr>
        <a:xfrm>
          <a:off x="0" y="4017793"/>
          <a:ext cx="10465307" cy="1070848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BAFCCB-843E-45FC-9075-93C05273A65F}">
      <dsp:nvSpPr>
        <dsp:cNvPr id="0" name=""/>
        <dsp:cNvSpPr/>
      </dsp:nvSpPr>
      <dsp:spPr>
        <a:xfrm>
          <a:off x="323931" y="4258733"/>
          <a:ext cx="588966" cy="58896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60EF95-6F6F-4661-B625-F2781DB0C99B}">
      <dsp:nvSpPr>
        <dsp:cNvPr id="0" name=""/>
        <dsp:cNvSpPr/>
      </dsp:nvSpPr>
      <dsp:spPr>
        <a:xfrm>
          <a:off x="1236829" y="4017793"/>
          <a:ext cx="9228478" cy="10708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331" tIns="113331" rIns="113331" bIns="113331" numCol="1" spcCol="1270" anchor="ctr" anchorCtr="0">
          <a:noAutofit/>
        </a:bodyPr>
        <a:lstStyle/>
        <a:p>
          <a:pPr marL="0" lvl="0" indent="0" algn="just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Crucially, annotators are never asked to choose among different  possible labels for the image and, in fact, have no knowledge of what  the other classes even are.</a:t>
          </a:r>
        </a:p>
      </dsp:txBody>
      <dsp:txXfrm>
        <a:off x="1236829" y="4017793"/>
        <a:ext cx="9228478" cy="107084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3FC23A-A9EC-403C-9E31-11730F640DA9}">
      <dsp:nvSpPr>
        <dsp:cNvPr id="0" name=""/>
        <dsp:cNvSpPr/>
      </dsp:nvSpPr>
      <dsp:spPr>
        <a:xfrm>
          <a:off x="0" y="0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0" kern="1200" dirty="0">
              <a:solidFill>
                <a:schemeClr val="tx1"/>
              </a:solidFill>
            </a:rPr>
            <a:t>Annotators (non-experts) have no knowledge of what the other classes are, they do not have a sense of the granularity of image features they  should pay attention to.</a:t>
          </a:r>
        </a:p>
      </dsp:txBody>
      <dsp:txXfrm>
        <a:off x="38234" y="38234"/>
        <a:ext cx="7529629" cy="1228933"/>
      </dsp:txXfrm>
    </dsp:sp>
    <dsp:sp modelId="{DCDA7559-7645-4FA1-A6AB-CA4AC4BF4D08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Implies that potential errors in the collection process are unlikely to be corrected by during validation</a:t>
          </a:r>
        </a:p>
      </dsp:txBody>
      <dsp:txXfrm>
        <a:off x="826903" y="1561202"/>
        <a:ext cx="7224611" cy="1228933"/>
      </dsp:txXfrm>
    </dsp:sp>
    <dsp:sp modelId="{BF7E9263-A46F-4A90-95FA-9C6BE9F93443}">
      <dsp:nvSpPr>
        <dsp:cNvPr id="0" name=""/>
        <dsp:cNvSpPr/>
      </dsp:nvSpPr>
      <dsp:spPr>
        <a:xfrm>
          <a:off x="1577339" y="3045936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Thus propagate to the final dataset</a:t>
          </a:r>
        </a:p>
      </dsp:txBody>
      <dsp:txXfrm>
        <a:off x="1615573" y="3084170"/>
        <a:ext cx="7224611" cy="1228933"/>
      </dsp:txXfrm>
    </dsp:sp>
    <dsp:sp modelId="{35938560-AF67-40CE-9BE3-B4BB4EED4AAE}">
      <dsp:nvSpPr>
        <dsp:cNvPr id="0" name=""/>
        <dsp:cNvSpPr/>
      </dsp:nvSpPr>
      <dsp:spPr>
        <a:xfrm>
          <a:off x="808974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lumMod val="40000"/>
            <a:lumOff val="60000"/>
            <a:alpha val="90000"/>
          </a:schemeClr>
        </a:solidFill>
        <a:ln w="254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280664" y="989929"/>
        <a:ext cx="466680" cy="638504"/>
      </dsp:txXfrm>
    </dsp:sp>
    <dsp:sp modelId="{FC4CD099-BDAE-452A-B06A-17D4F7A8CAF3}">
      <dsp:nvSpPr>
        <dsp:cNvPr id="0" name=""/>
        <dsp:cNvSpPr/>
      </dsp:nvSpPr>
      <dsp:spPr>
        <a:xfrm>
          <a:off x="887841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lumMod val="40000"/>
            <a:lumOff val="60000"/>
            <a:alpha val="90000"/>
          </a:schemeClr>
        </a:solidFill>
        <a:ln w="254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069334" y="2504195"/>
        <a:ext cx="466680" cy="63850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99EA28-CA6F-4719-89EA-0811AA422E2D}">
      <dsp:nvSpPr>
        <dsp:cNvPr id="0" name=""/>
        <dsp:cNvSpPr/>
      </dsp:nvSpPr>
      <dsp:spPr>
        <a:xfrm>
          <a:off x="0" y="82746"/>
          <a:ext cx="9943464" cy="455715"/>
        </a:xfrm>
        <a:prstGeom prst="roundRect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Develop methodology for obtaining fine-grained data annotations via large-scale human studies</a:t>
          </a:r>
        </a:p>
      </dsp:txBody>
      <dsp:txXfrm>
        <a:off x="22246" y="104992"/>
        <a:ext cx="9898972" cy="411223"/>
      </dsp:txXfrm>
    </dsp:sp>
    <dsp:sp modelId="{71DE0600-6E0C-4266-9C58-A04027A98346}">
      <dsp:nvSpPr>
        <dsp:cNvPr id="0" name=""/>
        <dsp:cNvSpPr/>
      </dsp:nvSpPr>
      <dsp:spPr>
        <a:xfrm>
          <a:off x="0" y="609600"/>
          <a:ext cx="9943464" cy="455715"/>
        </a:xfrm>
        <a:prstGeom prst="roundRect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Address short fall of object recognition benchmarks </a:t>
          </a:r>
        </a:p>
      </dsp:txBody>
      <dsp:txXfrm>
        <a:off x="22246" y="631846"/>
        <a:ext cx="9898972" cy="411223"/>
      </dsp:txXfrm>
    </dsp:sp>
    <dsp:sp modelId="{4A1ED380-0A53-44A2-8872-F9221704EE50}">
      <dsp:nvSpPr>
        <dsp:cNvPr id="0" name=""/>
        <dsp:cNvSpPr/>
      </dsp:nvSpPr>
      <dsp:spPr>
        <a:xfrm>
          <a:off x="0" y="1103616"/>
          <a:ext cx="9943464" cy="455715"/>
        </a:xfrm>
        <a:prstGeom prst="roundRect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Current standard model evaluation is insufficient </a:t>
          </a:r>
        </a:p>
      </dsp:txBody>
      <dsp:txXfrm>
        <a:off x="22246" y="1125862"/>
        <a:ext cx="9898972" cy="411223"/>
      </dsp:txXfrm>
    </dsp:sp>
    <dsp:sp modelId="{264B3C90-EFBE-4B50-9DF9-B9D0C4997907}">
      <dsp:nvSpPr>
        <dsp:cNvPr id="0" name=""/>
        <dsp:cNvSpPr/>
      </dsp:nvSpPr>
      <dsp:spPr>
        <a:xfrm>
          <a:off x="0" y="1614051"/>
          <a:ext cx="9943464" cy="455715"/>
        </a:xfrm>
        <a:prstGeom prst="roundRect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Introducing Human-based performance evaluation</a:t>
          </a:r>
        </a:p>
      </dsp:txBody>
      <dsp:txXfrm>
        <a:off x="22246" y="1636297"/>
        <a:ext cx="9898972" cy="4112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001F5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001F5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12/14/2020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001F5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12/14/2020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20630" y="277284"/>
            <a:ext cx="10996729" cy="64287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12/14/2020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124460"/>
            <a:ext cx="10358120" cy="1183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001F5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55980" y="1380772"/>
            <a:ext cx="10480039" cy="26587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35.jpe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43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22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4537" y="1600200"/>
            <a:ext cx="11002925" cy="282705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lang="en-US" sz="5000" b="1" spc="-200" dirty="0">
                <a:solidFill>
                  <a:schemeClr val="tx2">
                    <a:lumMod val="75000"/>
                  </a:schemeClr>
                </a:solidFill>
                <a:latin typeface="+mn-lt"/>
                <a:cs typeface="Trebuchet MS"/>
              </a:rPr>
              <a:t>From</a:t>
            </a:r>
            <a:r>
              <a:rPr lang="en-US" sz="5000" b="1" spc="-495" dirty="0">
                <a:solidFill>
                  <a:schemeClr val="tx2">
                    <a:lumMod val="75000"/>
                  </a:schemeClr>
                </a:solidFill>
                <a:latin typeface="+mn-lt"/>
                <a:cs typeface="Trebuchet MS"/>
              </a:rPr>
              <a:t> </a:t>
            </a:r>
            <a:r>
              <a:rPr lang="en-US" sz="5000" b="1" spc="-40" dirty="0">
                <a:solidFill>
                  <a:schemeClr val="tx2">
                    <a:lumMod val="75000"/>
                  </a:schemeClr>
                </a:solidFill>
                <a:latin typeface="+mn-lt"/>
                <a:cs typeface="Trebuchet MS"/>
              </a:rPr>
              <a:t>ImageNet</a:t>
            </a:r>
            <a:r>
              <a:rPr lang="en-US" sz="5000" b="1" spc="-490" dirty="0">
                <a:solidFill>
                  <a:schemeClr val="tx2">
                    <a:lumMod val="75000"/>
                  </a:schemeClr>
                </a:solidFill>
                <a:latin typeface="+mn-lt"/>
                <a:cs typeface="Trebuchet MS"/>
              </a:rPr>
              <a:t> </a:t>
            </a:r>
            <a:r>
              <a:rPr lang="en-US" sz="5000" b="1" spc="-75" dirty="0">
                <a:solidFill>
                  <a:schemeClr val="tx2">
                    <a:lumMod val="75000"/>
                  </a:schemeClr>
                </a:solidFill>
                <a:latin typeface="+mn-lt"/>
                <a:cs typeface="Trebuchet MS"/>
              </a:rPr>
              <a:t>to</a:t>
            </a:r>
            <a:r>
              <a:rPr lang="en-US" sz="5000" b="1" spc="-470" dirty="0">
                <a:solidFill>
                  <a:schemeClr val="tx2">
                    <a:lumMod val="75000"/>
                  </a:schemeClr>
                </a:solidFill>
                <a:latin typeface="+mn-lt"/>
                <a:cs typeface="Trebuchet MS"/>
              </a:rPr>
              <a:t> </a:t>
            </a:r>
            <a:r>
              <a:rPr lang="en-US" sz="5000" b="1" spc="-45" dirty="0">
                <a:solidFill>
                  <a:schemeClr val="tx2">
                    <a:lumMod val="75000"/>
                  </a:schemeClr>
                </a:solidFill>
                <a:latin typeface="+mn-lt"/>
                <a:cs typeface="Trebuchet MS"/>
              </a:rPr>
              <a:t>Image</a:t>
            </a:r>
            <a:r>
              <a:rPr lang="en-US" sz="5000" b="1" spc="-680" dirty="0">
                <a:solidFill>
                  <a:schemeClr val="tx2">
                    <a:lumMod val="75000"/>
                  </a:schemeClr>
                </a:solidFill>
                <a:latin typeface="+mn-lt"/>
                <a:cs typeface="Trebuchet MS"/>
              </a:rPr>
              <a:t> </a:t>
            </a:r>
            <a:r>
              <a:rPr lang="en-US" sz="5000" b="1" spc="-180" dirty="0">
                <a:solidFill>
                  <a:schemeClr val="tx2">
                    <a:lumMod val="75000"/>
                  </a:schemeClr>
                </a:solidFill>
                <a:latin typeface="+mn-lt"/>
                <a:cs typeface="Trebuchet MS"/>
              </a:rPr>
              <a:t>Classification:</a:t>
            </a:r>
            <a:endParaRPr lang="en-US" sz="5000" dirty="0">
              <a:solidFill>
                <a:schemeClr val="tx2">
                  <a:lumMod val="75000"/>
                </a:schemeClr>
              </a:solidFill>
              <a:latin typeface="+mn-lt"/>
              <a:cs typeface="Trebuchet MS"/>
            </a:endParaRPr>
          </a:p>
          <a:p>
            <a:pPr marR="104775" algn="ctr">
              <a:lnSpc>
                <a:spcPct val="100000"/>
              </a:lnSpc>
              <a:spcBef>
                <a:spcPts val="90"/>
              </a:spcBef>
            </a:pPr>
            <a:r>
              <a:rPr lang="en-US" sz="3600" b="1" spc="-114" dirty="0">
                <a:solidFill>
                  <a:schemeClr val="tx2">
                    <a:lumMod val="75000"/>
                  </a:schemeClr>
                </a:solidFill>
                <a:latin typeface="+mn-lt"/>
                <a:cs typeface="Trebuchet MS"/>
              </a:rPr>
              <a:t>Contextualizing </a:t>
            </a:r>
            <a:r>
              <a:rPr lang="en-US" sz="3600" b="1" spc="-85" dirty="0">
                <a:solidFill>
                  <a:schemeClr val="tx2">
                    <a:lumMod val="75000"/>
                  </a:schemeClr>
                </a:solidFill>
                <a:latin typeface="+mn-lt"/>
                <a:cs typeface="Trebuchet MS"/>
              </a:rPr>
              <a:t>Progress </a:t>
            </a:r>
            <a:r>
              <a:rPr lang="en-US" sz="3600" b="1" spc="-90" dirty="0">
                <a:solidFill>
                  <a:schemeClr val="tx2">
                    <a:lumMod val="75000"/>
                  </a:schemeClr>
                </a:solidFill>
                <a:latin typeface="+mn-lt"/>
                <a:cs typeface="Trebuchet MS"/>
              </a:rPr>
              <a:t>on </a:t>
            </a:r>
            <a:r>
              <a:rPr lang="en-US" sz="3600" b="1" spc="-860" dirty="0">
                <a:solidFill>
                  <a:schemeClr val="tx2">
                    <a:lumMod val="75000"/>
                  </a:schemeClr>
                </a:solidFill>
                <a:latin typeface="+mn-lt"/>
                <a:cs typeface="Trebuchet MS"/>
              </a:rPr>
              <a:t> </a:t>
            </a:r>
            <a:r>
              <a:rPr lang="en-US" sz="3600" b="1" spc="-120" dirty="0">
                <a:solidFill>
                  <a:schemeClr val="tx2">
                    <a:lumMod val="75000"/>
                  </a:schemeClr>
                </a:solidFill>
                <a:latin typeface="+mn-lt"/>
                <a:cs typeface="Trebuchet MS"/>
              </a:rPr>
              <a:t>Benchmarks</a:t>
            </a:r>
            <a:br>
              <a:rPr lang="en-US" sz="3600" b="1" spc="-120" dirty="0">
                <a:solidFill>
                  <a:schemeClr val="tx2">
                    <a:lumMod val="75000"/>
                  </a:schemeClr>
                </a:solidFill>
                <a:latin typeface="+mn-lt"/>
                <a:cs typeface="Trebuchet MS"/>
              </a:rPr>
            </a:br>
            <a:br>
              <a:rPr lang="en-US" sz="3600" b="1" spc="-120" dirty="0">
                <a:solidFill>
                  <a:schemeClr val="tx2">
                    <a:lumMod val="75000"/>
                  </a:schemeClr>
                </a:solidFill>
                <a:latin typeface="+mn-lt"/>
                <a:cs typeface="Trebuchet MS"/>
              </a:rPr>
            </a:b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Dimitris Tsipras | Shibani Santurkar | Logan Engstrom | Andrew Ilyas | Aleksander Ma˛dry</a:t>
            </a:r>
            <a:endParaRPr lang="en-US" sz="3000" dirty="0">
              <a:solidFill>
                <a:schemeClr val="tx2">
                  <a:lumMod val="75000"/>
                </a:schemeClr>
              </a:solidFill>
              <a:latin typeface="+mn-lt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200" y="5410200"/>
            <a:ext cx="11734800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2565" marR="30480" indent="676275" algn="ctr">
              <a:lnSpc>
                <a:spcPct val="100000"/>
              </a:lnSpc>
              <a:spcBef>
                <a:spcPts val="95"/>
              </a:spcBef>
            </a:pPr>
            <a:r>
              <a:rPr lang="en-US" sz="2200" spc="-80" dirty="0">
                <a:solidFill>
                  <a:schemeClr val="tx2">
                    <a:lumMod val="75000"/>
                  </a:schemeClr>
                </a:solidFill>
                <a:latin typeface="Trebuchet MS"/>
                <a:cs typeface="Trebuchet MS"/>
              </a:rPr>
              <a:t>Review Presenter - Mounica Subramani</a:t>
            </a:r>
            <a:endParaRPr lang="en-US" sz="2200" dirty="0">
              <a:solidFill>
                <a:schemeClr val="tx2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457200"/>
            <a:ext cx="6732905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10" dirty="0"/>
              <a:t>Images</a:t>
            </a:r>
            <a:r>
              <a:rPr spc="-360" dirty="0"/>
              <a:t> </a:t>
            </a:r>
            <a:r>
              <a:rPr spc="50" dirty="0"/>
              <a:t>with</a:t>
            </a:r>
            <a:r>
              <a:rPr spc="-350" dirty="0"/>
              <a:t> </a:t>
            </a:r>
            <a:r>
              <a:rPr spc="-20" dirty="0"/>
              <a:t>Multiple</a:t>
            </a:r>
            <a:r>
              <a:rPr spc="-535" dirty="0"/>
              <a:t> </a:t>
            </a:r>
            <a:r>
              <a:rPr spc="-125" dirty="0"/>
              <a:t>Objects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85800" y="1270096"/>
            <a:ext cx="9748520" cy="125015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9235" algn="just">
              <a:lnSpc>
                <a:spcPts val="3030"/>
              </a:lnSpc>
              <a:spcBef>
                <a:spcPts val="475"/>
              </a:spcBef>
              <a:buChar char="•"/>
              <a:tabLst>
                <a:tab pos="241935" algn="l"/>
              </a:tabLst>
            </a:pPr>
            <a:r>
              <a:rPr sz="2300" spc="-50" dirty="0">
                <a:latin typeface="Arial"/>
                <a:cs typeface="Arial"/>
              </a:rPr>
              <a:t>Annotators</a:t>
            </a:r>
            <a:r>
              <a:rPr sz="2300" spc="-204" dirty="0">
                <a:latin typeface="Arial"/>
                <a:cs typeface="Arial"/>
              </a:rPr>
              <a:t> </a:t>
            </a:r>
            <a:r>
              <a:rPr sz="2300" spc="-120" dirty="0">
                <a:latin typeface="Arial"/>
                <a:cs typeface="Arial"/>
              </a:rPr>
              <a:t>are</a:t>
            </a:r>
            <a:r>
              <a:rPr sz="2300" spc="-220" dirty="0">
                <a:latin typeface="Arial"/>
                <a:cs typeface="Arial"/>
              </a:rPr>
              <a:t> </a:t>
            </a:r>
            <a:r>
              <a:rPr sz="2300" spc="-45" dirty="0">
                <a:latin typeface="Arial"/>
                <a:cs typeface="Arial"/>
              </a:rPr>
              <a:t>instructed</a:t>
            </a:r>
            <a:r>
              <a:rPr sz="2300" spc="-210" dirty="0">
                <a:latin typeface="Arial"/>
                <a:cs typeface="Arial"/>
              </a:rPr>
              <a:t> </a:t>
            </a:r>
            <a:r>
              <a:rPr sz="2300" spc="60" dirty="0">
                <a:latin typeface="Arial"/>
                <a:cs typeface="Arial"/>
              </a:rPr>
              <a:t>to</a:t>
            </a:r>
            <a:r>
              <a:rPr sz="2300" spc="-220" dirty="0">
                <a:latin typeface="Arial"/>
                <a:cs typeface="Arial"/>
              </a:rPr>
              <a:t> </a:t>
            </a:r>
            <a:r>
              <a:rPr sz="2300" spc="-60" dirty="0">
                <a:latin typeface="Arial"/>
                <a:cs typeface="Arial"/>
              </a:rPr>
              <a:t>ignore</a:t>
            </a:r>
            <a:r>
              <a:rPr sz="2300" spc="-229" dirty="0">
                <a:latin typeface="Arial"/>
                <a:cs typeface="Arial"/>
              </a:rPr>
              <a:t> </a:t>
            </a:r>
            <a:r>
              <a:rPr sz="2300" spc="-20" dirty="0">
                <a:latin typeface="Arial"/>
                <a:cs typeface="Arial"/>
              </a:rPr>
              <a:t>the</a:t>
            </a:r>
            <a:r>
              <a:rPr sz="2300" spc="-220" dirty="0">
                <a:latin typeface="Arial"/>
                <a:cs typeface="Arial"/>
              </a:rPr>
              <a:t> </a:t>
            </a:r>
            <a:r>
              <a:rPr sz="2300" spc="-140" dirty="0">
                <a:latin typeface="Arial"/>
                <a:cs typeface="Arial"/>
              </a:rPr>
              <a:t>presence</a:t>
            </a:r>
            <a:r>
              <a:rPr sz="2300" spc="-220" dirty="0">
                <a:latin typeface="Arial"/>
                <a:cs typeface="Arial"/>
              </a:rPr>
              <a:t> </a:t>
            </a:r>
            <a:r>
              <a:rPr sz="2300" spc="20" dirty="0">
                <a:latin typeface="Arial"/>
                <a:cs typeface="Arial"/>
              </a:rPr>
              <a:t>of</a:t>
            </a:r>
            <a:r>
              <a:rPr sz="2300" spc="-220" dirty="0">
                <a:latin typeface="Arial"/>
                <a:cs typeface="Arial"/>
              </a:rPr>
              <a:t> </a:t>
            </a:r>
            <a:r>
              <a:rPr sz="2300" spc="-25" dirty="0">
                <a:latin typeface="Arial"/>
                <a:cs typeface="Arial"/>
              </a:rPr>
              <a:t>other</a:t>
            </a:r>
            <a:r>
              <a:rPr sz="2300" spc="-235" dirty="0">
                <a:latin typeface="Arial"/>
                <a:cs typeface="Arial"/>
              </a:rPr>
              <a:t> </a:t>
            </a:r>
            <a:r>
              <a:rPr sz="2300" spc="-75" dirty="0">
                <a:latin typeface="Arial"/>
                <a:cs typeface="Arial"/>
              </a:rPr>
              <a:t>objects  </a:t>
            </a:r>
            <a:r>
              <a:rPr sz="2300" spc="-90" dirty="0">
                <a:latin typeface="Arial"/>
                <a:cs typeface="Arial"/>
              </a:rPr>
              <a:t>when</a:t>
            </a:r>
            <a:r>
              <a:rPr sz="2300" spc="-220" dirty="0">
                <a:latin typeface="Arial"/>
                <a:cs typeface="Arial"/>
              </a:rPr>
              <a:t> </a:t>
            </a:r>
            <a:r>
              <a:rPr sz="2300" spc="-45" dirty="0">
                <a:latin typeface="Arial"/>
                <a:cs typeface="Arial"/>
              </a:rPr>
              <a:t>validating</a:t>
            </a:r>
            <a:r>
              <a:rPr sz="2300" spc="-204" dirty="0">
                <a:latin typeface="Arial"/>
                <a:cs typeface="Arial"/>
              </a:rPr>
              <a:t> </a:t>
            </a:r>
            <a:r>
              <a:rPr sz="2300" spc="-190" dirty="0">
                <a:latin typeface="Arial"/>
                <a:cs typeface="Arial"/>
              </a:rPr>
              <a:t>a</a:t>
            </a:r>
            <a:r>
              <a:rPr sz="2300" spc="-220" dirty="0">
                <a:latin typeface="Arial"/>
                <a:cs typeface="Arial"/>
              </a:rPr>
              <a:t> </a:t>
            </a:r>
            <a:r>
              <a:rPr sz="2300" spc="-50" dirty="0">
                <a:latin typeface="Arial"/>
                <a:cs typeface="Arial"/>
              </a:rPr>
              <a:t>particular</a:t>
            </a:r>
            <a:r>
              <a:rPr sz="2300" spc="-190" dirty="0">
                <a:latin typeface="Arial"/>
                <a:cs typeface="Arial"/>
              </a:rPr>
              <a:t> </a:t>
            </a:r>
            <a:r>
              <a:rPr sz="2300" spc="-75" dirty="0">
                <a:latin typeface="Arial"/>
                <a:cs typeface="Arial"/>
              </a:rPr>
              <a:t>ImageNet</a:t>
            </a:r>
            <a:r>
              <a:rPr sz="2300" spc="-195" dirty="0">
                <a:latin typeface="Arial"/>
                <a:cs typeface="Arial"/>
              </a:rPr>
              <a:t> </a:t>
            </a:r>
            <a:r>
              <a:rPr sz="2300" spc="-75" dirty="0">
                <a:latin typeface="Arial"/>
                <a:cs typeface="Arial"/>
              </a:rPr>
              <a:t>label</a:t>
            </a:r>
            <a:r>
              <a:rPr sz="2300" spc="-220" dirty="0">
                <a:latin typeface="Arial"/>
                <a:cs typeface="Arial"/>
              </a:rPr>
              <a:t> </a:t>
            </a:r>
            <a:r>
              <a:rPr sz="2300" spc="15" dirty="0">
                <a:latin typeface="Arial"/>
                <a:cs typeface="Arial"/>
              </a:rPr>
              <a:t>for</a:t>
            </a:r>
            <a:r>
              <a:rPr sz="2300" spc="-220" dirty="0">
                <a:latin typeface="Arial"/>
                <a:cs typeface="Arial"/>
              </a:rPr>
              <a:t> </a:t>
            </a:r>
            <a:r>
              <a:rPr sz="2300" spc="-140" dirty="0">
                <a:latin typeface="Arial"/>
                <a:cs typeface="Arial"/>
              </a:rPr>
              <a:t>an</a:t>
            </a:r>
            <a:r>
              <a:rPr sz="2300" spc="-225" dirty="0">
                <a:latin typeface="Arial"/>
                <a:cs typeface="Arial"/>
              </a:rPr>
              <a:t> </a:t>
            </a:r>
            <a:r>
              <a:rPr sz="2300" spc="-80" dirty="0">
                <a:latin typeface="Arial"/>
                <a:cs typeface="Arial"/>
              </a:rPr>
              <a:t>image.</a:t>
            </a:r>
            <a:endParaRPr lang="en-US" sz="2300" spc="-80" dirty="0">
              <a:latin typeface="Arial"/>
              <a:cs typeface="Arial"/>
            </a:endParaRPr>
          </a:p>
          <a:p>
            <a:pPr marL="241300" marR="5080" indent="-229235" algn="just">
              <a:lnSpc>
                <a:spcPts val="3030"/>
              </a:lnSpc>
              <a:spcBef>
                <a:spcPts val="475"/>
              </a:spcBef>
              <a:buChar char="•"/>
              <a:tabLst>
                <a:tab pos="241935" algn="l"/>
              </a:tabLst>
            </a:pPr>
            <a:endParaRPr sz="23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6226" y="2427732"/>
            <a:ext cx="10377528" cy="4058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6674" y="591128"/>
            <a:ext cx="5640325" cy="6622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12700" rtl="0">
              <a:spcBef>
                <a:spcPct val="0"/>
              </a:spcBef>
            </a:pPr>
            <a:r>
              <a:rPr lang="en-US" kern="1200" spc="-280" dirty="0">
                <a:latin typeface="+mj-lt"/>
                <a:ea typeface="+mj-ea"/>
                <a:cs typeface="+mj-cs"/>
              </a:rPr>
              <a:t>Biases </a:t>
            </a:r>
            <a:r>
              <a:rPr lang="en-US" kern="1200" spc="-45" dirty="0">
                <a:latin typeface="+mj-lt"/>
                <a:ea typeface="+mj-ea"/>
                <a:cs typeface="+mj-cs"/>
              </a:rPr>
              <a:t>in </a:t>
            </a:r>
            <a:r>
              <a:rPr lang="en-US" kern="1200" spc="-165" dirty="0">
                <a:latin typeface="+mj-lt"/>
                <a:ea typeface="+mj-ea"/>
                <a:cs typeface="+mj-cs"/>
              </a:rPr>
              <a:t>I</a:t>
            </a:r>
            <a:r>
              <a:rPr lang="en-US" kern="1200" spc="-805" dirty="0">
                <a:latin typeface="+mj-lt"/>
                <a:ea typeface="+mj-ea"/>
                <a:cs typeface="+mj-cs"/>
              </a:rPr>
              <a:t> </a:t>
            </a:r>
            <a:r>
              <a:rPr lang="en-US" kern="1200" spc="-60" dirty="0">
                <a:latin typeface="+mj-lt"/>
                <a:cs typeface="+mj-cs"/>
              </a:rPr>
              <a:t>mage Filtering</a:t>
            </a:r>
            <a:endParaRPr lang="en-US" kern="1200" dirty="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84D1FBA5-52EA-44C6-97A5-E71ADE37B5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8826314"/>
              </p:ext>
            </p:extLst>
          </p:nvPr>
        </p:nvGraphicFramePr>
        <p:xfrm>
          <a:off x="836675" y="152400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590182"/>
            <a:ext cx="4417061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170" dirty="0"/>
              <a:t>Proposed Work</a:t>
            </a:r>
            <a:endParaRPr lang="en-US" dirty="0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58AF5071-417B-4B0B-8ADE-AC51A4AD3C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7304037"/>
              </p:ext>
            </p:extLst>
          </p:nvPr>
        </p:nvGraphicFramePr>
        <p:xfrm>
          <a:off x="762000" y="1524000"/>
          <a:ext cx="9943465" cy="2152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4975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7189"/>
            <a:ext cx="10896600" cy="738212"/>
          </a:xfrm>
          <a:prstGeom prst="rect">
            <a:avLst/>
          </a:prstGeom>
        </p:spPr>
        <p:txBody>
          <a:bodyPr vert="horz" lIns="0" tIns="12065" rIns="0" bIns="0" rtlCol="0">
            <a:normAutofit fontScale="90000"/>
          </a:bodyPr>
          <a:lstStyle/>
          <a:p>
            <a:pPr marL="12700" algn="l">
              <a:lnSpc>
                <a:spcPct val="90000"/>
              </a:lnSpc>
              <a:spcBef>
                <a:spcPts val="95"/>
              </a:spcBef>
            </a:pPr>
            <a:r>
              <a:rPr spc="-140" dirty="0"/>
              <a:t>F</a:t>
            </a:r>
            <a:r>
              <a:rPr lang="en-US" spc="-140" dirty="0"/>
              <a:t>ramework - </a:t>
            </a:r>
            <a:r>
              <a:rPr spc="-140" dirty="0"/>
              <a:t>Label</a:t>
            </a:r>
            <a:r>
              <a:rPr spc="-560" dirty="0"/>
              <a:t> </a:t>
            </a:r>
            <a:r>
              <a:rPr spc="-70" dirty="0"/>
              <a:t>Validation</a:t>
            </a:r>
            <a:r>
              <a:rPr spc="-295" dirty="0"/>
              <a:t> </a:t>
            </a:r>
            <a:r>
              <a:rPr spc="85" dirty="0"/>
              <a:t>to</a:t>
            </a:r>
            <a:r>
              <a:rPr spc="-300" dirty="0"/>
              <a:t> </a:t>
            </a:r>
            <a:r>
              <a:rPr spc="-155" dirty="0"/>
              <a:t>Image</a:t>
            </a:r>
            <a:r>
              <a:rPr spc="-450" dirty="0"/>
              <a:t> </a:t>
            </a:r>
            <a:r>
              <a:rPr spc="-125" dirty="0"/>
              <a:t>Classification</a:t>
            </a:r>
            <a:endParaRPr lang="en-US" spc="-125" dirty="0"/>
          </a:p>
        </p:txBody>
      </p:sp>
      <p:graphicFrame>
        <p:nvGraphicFramePr>
          <p:cNvPr id="6" name="object 3">
            <a:extLst>
              <a:ext uri="{FF2B5EF4-FFF2-40B4-BE49-F238E27FC236}">
                <a16:creationId xmlns:a16="http://schemas.microsoft.com/office/drawing/2014/main" id="{88132812-C9CA-477D-9FAD-C46E17CF2E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3604200"/>
              </p:ext>
            </p:extLst>
          </p:nvPr>
        </p:nvGraphicFramePr>
        <p:xfrm>
          <a:off x="833919" y="15240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4400" kern="1200" spc="-65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Obtaining </a:t>
            </a:r>
            <a:r>
              <a:rPr lang="en-US" sz="4400" kern="1200" spc="-155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Candidate</a:t>
            </a:r>
            <a:r>
              <a:rPr lang="en-US" sz="4400" kern="1200" spc="-855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spc="-195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Labels</a:t>
            </a:r>
            <a:endParaRPr lang="en-US" sz="4400" kern="1200" dirty="0">
              <a:solidFill>
                <a:schemeClr val="tx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8AA788C8-3149-41F2-868D-CCF202CF9F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684468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533400"/>
            <a:ext cx="6424295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5" dirty="0"/>
              <a:t>Obtaining </a:t>
            </a:r>
            <a:r>
              <a:rPr spc="-155" dirty="0"/>
              <a:t>Candidate</a:t>
            </a:r>
            <a:r>
              <a:rPr spc="-855" dirty="0"/>
              <a:t> </a:t>
            </a:r>
            <a:r>
              <a:rPr spc="-195" dirty="0"/>
              <a:t>Labels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2948305" y="1306938"/>
            <a:ext cx="6424295" cy="51903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18707"/>
            <a:ext cx="1035812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65" dirty="0"/>
              <a:t>Image</a:t>
            </a:r>
            <a:r>
              <a:rPr spc="-525" dirty="0"/>
              <a:t> </a:t>
            </a:r>
            <a:r>
              <a:rPr spc="-135" dirty="0"/>
              <a:t>Classification</a:t>
            </a:r>
            <a:r>
              <a:rPr spc="-350" dirty="0"/>
              <a:t> </a:t>
            </a:r>
            <a:r>
              <a:rPr spc="-140" dirty="0"/>
              <a:t>via</a:t>
            </a:r>
            <a:r>
              <a:rPr spc="-350" dirty="0"/>
              <a:t> </a:t>
            </a:r>
            <a:r>
              <a:rPr spc="-25" dirty="0"/>
              <a:t>the</a:t>
            </a:r>
            <a:r>
              <a:rPr spc="-525" dirty="0"/>
              <a:t> </a:t>
            </a:r>
            <a:r>
              <a:rPr spc="-355" dirty="0"/>
              <a:t>CLASSIFY</a:t>
            </a:r>
            <a:r>
              <a:rPr spc="-675" dirty="0"/>
              <a:t> </a:t>
            </a:r>
            <a:r>
              <a:rPr spc="-335" dirty="0"/>
              <a:t>Task</a:t>
            </a:r>
            <a:endParaRPr dirty="0"/>
          </a:p>
        </p:txBody>
      </p:sp>
      <p:graphicFrame>
        <p:nvGraphicFramePr>
          <p:cNvPr id="11" name="Content Placeholder 5">
            <a:extLst>
              <a:ext uri="{FF2B5EF4-FFF2-40B4-BE49-F238E27FC236}">
                <a16:creationId xmlns:a16="http://schemas.microsoft.com/office/drawing/2014/main" id="{44660D7B-8870-4201-9DD2-239D7DE6CC0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78778516"/>
              </p:ext>
            </p:extLst>
          </p:nvPr>
        </p:nvGraphicFramePr>
        <p:xfrm>
          <a:off x="228600" y="1219200"/>
          <a:ext cx="11125200" cy="2842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Content Placeholder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C03F76-77B6-4BE1-9E41-82B923615D6A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84" y="4419600"/>
            <a:ext cx="10713831" cy="2019693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15829"/>
            <a:ext cx="9829165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65" dirty="0"/>
              <a:t>Image</a:t>
            </a:r>
            <a:r>
              <a:rPr spc="-525" dirty="0"/>
              <a:t> </a:t>
            </a:r>
            <a:r>
              <a:rPr spc="-135" dirty="0"/>
              <a:t>Classification</a:t>
            </a:r>
            <a:r>
              <a:rPr spc="-350" dirty="0"/>
              <a:t> </a:t>
            </a:r>
            <a:r>
              <a:rPr spc="-140" dirty="0"/>
              <a:t>via</a:t>
            </a:r>
            <a:r>
              <a:rPr spc="-350" dirty="0"/>
              <a:t> </a:t>
            </a:r>
            <a:r>
              <a:rPr spc="-25" dirty="0"/>
              <a:t>the</a:t>
            </a:r>
            <a:r>
              <a:rPr spc="-525" dirty="0"/>
              <a:t> </a:t>
            </a:r>
            <a:r>
              <a:rPr spc="-355" dirty="0"/>
              <a:t>CLASSIFY</a:t>
            </a:r>
            <a:r>
              <a:rPr spc="-675" dirty="0"/>
              <a:t> </a:t>
            </a:r>
            <a:r>
              <a:rPr spc="-335" dirty="0"/>
              <a:t>Task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2846832" y="1176526"/>
            <a:ext cx="6448443" cy="5320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00"/>
            <a:ext cx="11275060" cy="633507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>
              <a:lnSpc>
                <a:spcPts val="4320"/>
              </a:lnSpc>
              <a:spcBef>
                <a:spcPts val="640"/>
              </a:spcBef>
            </a:pPr>
            <a:r>
              <a:rPr lang="en-US" sz="3600" spc="-45" dirty="0"/>
              <a:t>Quantifying</a:t>
            </a:r>
            <a:r>
              <a:rPr lang="en-US" sz="3600" spc="-300" dirty="0"/>
              <a:t> </a:t>
            </a:r>
            <a:r>
              <a:rPr lang="en-US" sz="3600" spc="-25" dirty="0"/>
              <a:t>the</a:t>
            </a:r>
            <a:r>
              <a:rPr lang="en-US" sz="3600" spc="-325" dirty="0"/>
              <a:t> </a:t>
            </a:r>
            <a:r>
              <a:rPr lang="en-US" sz="3600" spc="-185" dirty="0"/>
              <a:t>Benchmark-Task</a:t>
            </a:r>
            <a:r>
              <a:rPr lang="en-US" sz="3600" spc="-509" dirty="0"/>
              <a:t> </a:t>
            </a:r>
            <a:r>
              <a:rPr lang="en-US" sz="3600" spc="-45" dirty="0"/>
              <a:t>Alignment</a:t>
            </a:r>
            <a:r>
              <a:rPr lang="en-US" sz="3600" spc="-330" dirty="0"/>
              <a:t> </a:t>
            </a:r>
            <a:r>
              <a:rPr lang="en-US" sz="3600" spc="25" dirty="0"/>
              <a:t>of  </a:t>
            </a:r>
            <a:r>
              <a:rPr lang="en-US" sz="3600" spc="-105" dirty="0"/>
              <a:t>ImageNet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52600"/>
            <a:ext cx="10142220" cy="2867836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indent="-229235" algn="just">
              <a:lnSpc>
                <a:spcPct val="100000"/>
              </a:lnSpc>
              <a:spcBef>
                <a:spcPts val="385"/>
              </a:spcBef>
              <a:buChar char="•"/>
              <a:tabLst>
                <a:tab pos="241935" algn="l"/>
              </a:tabLst>
            </a:pPr>
            <a:r>
              <a:rPr lang="en-US" sz="2000" spc="-15" dirty="0">
                <a:cs typeface="Arial"/>
              </a:rPr>
              <a:t>Multi-object</a:t>
            </a:r>
            <a:r>
              <a:rPr lang="en-US" sz="2000" spc="-215" dirty="0">
                <a:cs typeface="Arial"/>
              </a:rPr>
              <a:t> </a:t>
            </a:r>
            <a:r>
              <a:rPr lang="en-US" sz="2000" spc="-114" dirty="0">
                <a:cs typeface="Arial"/>
              </a:rPr>
              <a:t>images</a:t>
            </a:r>
            <a:endParaRPr lang="en-US" sz="2000" dirty="0">
              <a:cs typeface="Arial"/>
            </a:endParaRPr>
          </a:p>
          <a:p>
            <a:pPr marL="698500" lvl="1" indent="-229235" algn="just">
              <a:lnSpc>
                <a:spcPct val="100000"/>
              </a:lnSpc>
              <a:spcBef>
                <a:spcPts val="245"/>
              </a:spcBef>
              <a:buFont typeface="Wingdings"/>
              <a:buChar char=""/>
              <a:tabLst>
                <a:tab pos="699135" algn="l"/>
              </a:tabLst>
            </a:pPr>
            <a:r>
              <a:rPr lang="en-US" sz="2000" spc="-55" dirty="0">
                <a:cs typeface="Arial"/>
              </a:rPr>
              <a:t>More</a:t>
            </a:r>
            <a:r>
              <a:rPr lang="en-US" sz="2000" spc="-200" dirty="0">
                <a:cs typeface="Arial"/>
              </a:rPr>
              <a:t> </a:t>
            </a:r>
            <a:r>
              <a:rPr lang="en-US" sz="2000" spc="-35" dirty="0">
                <a:cs typeface="Arial"/>
              </a:rPr>
              <a:t>than</a:t>
            </a:r>
            <a:r>
              <a:rPr lang="en-US" sz="2000" spc="-185" dirty="0">
                <a:cs typeface="Arial"/>
              </a:rPr>
              <a:t> </a:t>
            </a:r>
            <a:r>
              <a:rPr lang="en-US" sz="2000" spc="-155" dirty="0">
                <a:cs typeface="Arial"/>
              </a:rPr>
              <a:t>1/5</a:t>
            </a:r>
            <a:r>
              <a:rPr lang="en-US" sz="2000" spc="-195" dirty="0">
                <a:cs typeface="Arial"/>
              </a:rPr>
              <a:t> of the </a:t>
            </a:r>
            <a:r>
              <a:rPr lang="en-US" sz="2000" spc="-65" dirty="0">
                <a:cs typeface="Arial"/>
              </a:rPr>
              <a:t>ImageNet dataset</a:t>
            </a:r>
            <a:r>
              <a:rPr lang="en-US" sz="2000" spc="-195" dirty="0">
                <a:cs typeface="Arial"/>
              </a:rPr>
              <a:t> </a:t>
            </a:r>
            <a:r>
              <a:rPr lang="en-US" sz="2000" spc="-75" dirty="0">
                <a:cs typeface="Arial"/>
              </a:rPr>
              <a:t>contains</a:t>
            </a:r>
            <a:r>
              <a:rPr lang="en-US" sz="2000" spc="-180" dirty="0">
                <a:cs typeface="Arial"/>
              </a:rPr>
              <a:t> </a:t>
            </a:r>
            <a:r>
              <a:rPr lang="en-US" sz="2000" dirty="0">
                <a:cs typeface="Arial"/>
              </a:rPr>
              <a:t>at</a:t>
            </a:r>
            <a:r>
              <a:rPr lang="en-US" sz="2000" spc="-190" dirty="0">
                <a:cs typeface="Arial"/>
              </a:rPr>
              <a:t> </a:t>
            </a:r>
            <a:r>
              <a:rPr lang="en-US" sz="2000" spc="-70" dirty="0">
                <a:cs typeface="Arial"/>
              </a:rPr>
              <a:t>least</a:t>
            </a:r>
            <a:r>
              <a:rPr lang="en-US" sz="2000" spc="-175" dirty="0">
                <a:cs typeface="Arial"/>
              </a:rPr>
              <a:t> </a:t>
            </a:r>
            <a:r>
              <a:rPr lang="en-US" sz="2000" spc="20" dirty="0">
                <a:cs typeface="Arial"/>
              </a:rPr>
              <a:t>two</a:t>
            </a:r>
            <a:r>
              <a:rPr lang="en-US" sz="2000" spc="-175" dirty="0">
                <a:cs typeface="Arial"/>
              </a:rPr>
              <a:t> </a:t>
            </a:r>
            <a:r>
              <a:rPr lang="en-US" sz="2000" spc="-60" dirty="0">
                <a:cs typeface="Arial"/>
              </a:rPr>
              <a:t>objects.</a:t>
            </a:r>
            <a:endParaRPr lang="en-US" sz="2000" dirty="0">
              <a:cs typeface="Arial"/>
            </a:endParaRPr>
          </a:p>
          <a:p>
            <a:pPr marL="698500" marR="273050" lvl="1" indent="-228600" algn="just">
              <a:lnSpc>
                <a:spcPts val="2590"/>
              </a:lnSpc>
              <a:spcBef>
                <a:spcPts val="545"/>
              </a:spcBef>
              <a:buFont typeface="Wingdings"/>
              <a:buChar char=""/>
              <a:tabLst>
                <a:tab pos="699135" algn="l"/>
              </a:tabLst>
            </a:pPr>
            <a:r>
              <a:rPr lang="en-US" sz="2000" spc="-80" dirty="0">
                <a:cs typeface="Arial"/>
              </a:rPr>
              <a:t>Models</a:t>
            </a:r>
            <a:r>
              <a:rPr lang="en-US" sz="2000" spc="-180" dirty="0">
                <a:cs typeface="Arial"/>
              </a:rPr>
              <a:t> </a:t>
            </a:r>
            <a:r>
              <a:rPr lang="en-US" sz="2000" spc="-25" dirty="0">
                <a:cs typeface="Arial"/>
              </a:rPr>
              <a:t>perform</a:t>
            </a:r>
            <a:r>
              <a:rPr lang="en-US" sz="2000" spc="-215" dirty="0">
                <a:cs typeface="Arial"/>
              </a:rPr>
              <a:t> </a:t>
            </a:r>
            <a:r>
              <a:rPr lang="en-US" sz="2000" spc="-40" dirty="0">
                <a:cs typeface="Arial"/>
              </a:rPr>
              <a:t>significantly</a:t>
            </a:r>
            <a:r>
              <a:rPr lang="en-US" sz="2000" spc="-145" dirty="0">
                <a:cs typeface="Arial"/>
              </a:rPr>
              <a:t> </a:t>
            </a:r>
            <a:r>
              <a:rPr lang="en-US" sz="2000" spc="-90" dirty="0">
                <a:cs typeface="Arial"/>
              </a:rPr>
              <a:t>worse</a:t>
            </a:r>
            <a:r>
              <a:rPr lang="en-US" sz="2000" spc="-190" dirty="0">
                <a:cs typeface="Arial"/>
              </a:rPr>
              <a:t> </a:t>
            </a:r>
            <a:r>
              <a:rPr lang="en-US" sz="2000" spc="-65" dirty="0">
                <a:cs typeface="Arial"/>
              </a:rPr>
              <a:t>on</a:t>
            </a:r>
            <a:r>
              <a:rPr lang="en-US" sz="2000" spc="-185" dirty="0">
                <a:cs typeface="Arial"/>
              </a:rPr>
              <a:t> </a:t>
            </a:r>
            <a:r>
              <a:rPr lang="en-US" sz="2000" spc="-20" dirty="0">
                <a:cs typeface="Arial"/>
              </a:rPr>
              <a:t>multi-label</a:t>
            </a:r>
            <a:r>
              <a:rPr lang="en-US" sz="2000" spc="-160" dirty="0">
                <a:cs typeface="Arial"/>
              </a:rPr>
              <a:t> </a:t>
            </a:r>
            <a:r>
              <a:rPr lang="en-US" sz="2000" spc="-100" dirty="0">
                <a:cs typeface="Arial"/>
              </a:rPr>
              <a:t>images</a:t>
            </a:r>
            <a:r>
              <a:rPr lang="en-US" sz="2000" spc="-175" dirty="0">
                <a:cs typeface="Arial"/>
              </a:rPr>
              <a:t> </a:t>
            </a:r>
            <a:r>
              <a:rPr lang="en-US" sz="2000" spc="-130" dirty="0">
                <a:cs typeface="Arial"/>
              </a:rPr>
              <a:t>based</a:t>
            </a:r>
            <a:r>
              <a:rPr lang="en-US" sz="2000" spc="-185" dirty="0">
                <a:cs typeface="Arial"/>
              </a:rPr>
              <a:t> </a:t>
            </a:r>
            <a:r>
              <a:rPr lang="en-US" sz="2000" spc="-65" dirty="0">
                <a:cs typeface="Arial"/>
              </a:rPr>
              <a:t>on</a:t>
            </a:r>
            <a:r>
              <a:rPr lang="en-US" sz="2000" spc="-195" dirty="0">
                <a:cs typeface="Arial"/>
              </a:rPr>
              <a:t> </a:t>
            </a:r>
            <a:r>
              <a:rPr lang="en-US" sz="2000" spc="-45" dirty="0">
                <a:cs typeface="Arial"/>
              </a:rPr>
              <a:t>top-1  </a:t>
            </a:r>
            <a:r>
              <a:rPr lang="en-US" sz="2000" spc="-120" dirty="0">
                <a:cs typeface="Arial"/>
              </a:rPr>
              <a:t>accuracy</a:t>
            </a:r>
            <a:r>
              <a:rPr lang="en-US" sz="2000" spc="-215" dirty="0">
                <a:cs typeface="Arial"/>
              </a:rPr>
              <a:t> </a:t>
            </a:r>
            <a:r>
              <a:rPr lang="en-US" sz="2000" spc="-105" dirty="0">
                <a:cs typeface="Arial"/>
              </a:rPr>
              <a:t>(measured</a:t>
            </a:r>
            <a:r>
              <a:rPr lang="en-US" sz="2000" spc="-190" dirty="0">
                <a:cs typeface="Arial"/>
              </a:rPr>
              <a:t> </a:t>
            </a:r>
            <a:r>
              <a:rPr lang="en-US" sz="2000" spc="-30" dirty="0" err="1">
                <a:cs typeface="Arial"/>
              </a:rPr>
              <a:t>w.r.t.</a:t>
            </a:r>
            <a:r>
              <a:rPr lang="en-US" sz="2000" spc="-170" dirty="0">
                <a:cs typeface="Arial"/>
              </a:rPr>
              <a:t> </a:t>
            </a:r>
            <a:r>
              <a:rPr lang="en-US" sz="2000" spc="-65" dirty="0">
                <a:cs typeface="Arial"/>
              </a:rPr>
              <a:t>ImageNet</a:t>
            </a:r>
            <a:r>
              <a:rPr lang="en-US" sz="2000" spc="-170" dirty="0">
                <a:cs typeface="Arial"/>
              </a:rPr>
              <a:t> </a:t>
            </a:r>
            <a:r>
              <a:rPr lang="en-US" sz="2000" spc="-85" dirty="0">
                <a:cs typeface="Arial"/>
              </a:rPr>
              <a:t>labels):</a:t>
            </a:r>
            <a:r>
              <a:rPr lang="en-US" sz="2000" spc="-155" dirty="0">
                <a:cs typeface="Arial"/>
              </a:rPr>
              <a:t> </a:t>
            </a:r>
            <a:r>
              <a:rPr lang="en-US" sz="2000" spc="-120" dirty="0">
                <a:cs typeface="Arial"/>
              </a:rPr>
              <a:t>accuracy</a:t>
            </a:r>
            <a:r>
              <a:rPr lang="en-US" sz="2000" spc="-215" dirty="0">
                <a:cs typeface="Arial"/>
              </a:rPr>
              <a:t> </a:t>
            </a:r>
            <a:r>
              <a:rPr lang="en-US" sz="2000" spc="-80" dirty="0">
                <a:cs typeface="Arial"/>
              </a:rPr>
              <a:t>drops</a:t>
            </a:r>
            <a:r>
              <a:rPr lang="en-US" sz="2000" spc="-185" dirty="0">
                <a:cs typeface="Arial"/>
              </a:rPr>
              <a:t> </a:t>
            </a:r>
            <a:r>
              <a:rPr lang="en-US" sz="2000" spc="-50" dirty="0">
                <a:cs typeface="Arial"/>
              </a:rPr>
              <a:t>by</a:t>
            </a:r>
            <a:r>
              <a:rPr lang="en-US" sz="2000" spc="-180" dirty="0">
                <a:cs typeface="Arial"/>
              </a:rPr>
              <a:t> </a:t>
            </a:r>
            <a:r>
              <a:rPr lang="en-US" sz="2000" spc="-55" dirty="0">
                <a:cs typeface="Arial"/>
              </a:rPr>
              <a:t>more</a:t>
            </a:r>
            <a:r>
              <a:rPr lang="en-US" sz="2000" spc="-195" dirty="0">
                <a:cs typeface="Arial"/>
              </a:rPr>
              <a:t> </a:t>
            </a:r>
            <a:r>
              <a:rPr lang="en-US" sz="2000" spc="-35" dirty="0">
                <a:cs typeface="Arial"/>
              </a:rPr>
              <a:t>than  </a:t>
            </a:r>
            <a:r>
              <a:rPr lang="en-US" sz="2000" spc="-190" dirty="0">
                <a:cs typeface="Arial"/>
              </a:rPr>
              <a:t>10% </a:t>
            </a:r>
            <a:r>
              <a:rPr lang="en-US" sz="2000" spc="-140" dirty="0">
                <a:cs typeface="Arial"/>
              </a:rPr>
              <a:t>across </a:t>
            </a:r>
            <a:r>
              <a:rPr lang="en-US" sz="2000" spc="-40" dirty="0">
                <a:cs typeface="Arial"/>
              </a:rPr>
              <a:t>all</a:t>
            </a:r>
            <a:r>
              <a:rPr lang="en-US" sz="2000" spc="-254" dirty="0">
                <a:cs typeface="Arial"/>
              </a:rPr>
              <a:t> </a:t>
            </a:r>
            <a:r>
              <a:rPr lang="en-US" sz="2000" spc="-75" dirty="0">
                <a:cs typeface="Arial"/>
              </a:rPr>
              <a:t>models.</a:t>
            </a:r>
            <a:endParaRPr lang="en-US" sz="2000" dirty="0">
              <a:cs typeface="Arial"/>
            </a:endParaRPr>
          </a:p>
          <a:p>
            <a:pPr marL="698500" lvl="1" indent="-229235" algn="just">
              <a:lnSpc>
                <a:spcPct val="100000"/>
              </a:lnSpc>
              <a:spcBef>
                <a:spcPts val="175"/>
              </a:spcBef>
              <a:buFont typeface="Wingdings"/>
              <a:buChar char=""/>
              <a:tabLst>
                <a:tab pos="699135" algn="l"/>
              </a:tabLst>
            </a:pPr>
            <a:r>
              <a:rPr lang="en-US" sz="2000" spc="-100" dirty="0">
                <a:cs typeface="Arial"/>
              </a:rPr>
              <a:t>There</a:t>
            </a:r>
            <a:r>
              <a:rPr lang="en-US" sz="2000" spc="-190" dirty="0">
                <a:cs typeface="Arial"/>
              </a:rPr>
              <a:t> </a:t>
            </a:r>
            <a:r>
              <a:rPr lang="en-US" sz="2000" spc="-100" dirty="0">
                <a:cs typeface="Arial"/>
              </a:rPr>
              <a:t>are</a:t>
            </a:r>
            <a:r>
              <a:rPr lang="en-US" sz="2000" spc="-185" dirty="0">
                <a:cs typeface="Arial"/>
              </a:rPr>
              <a:t> </a:t>
            </a:r>
            <a:r>
              <a:rPr lang="en-US" sz="2000" spc="-90" dirty="0">
                <a:cs typeface="Arial"/>
              </a:rPr>
              <a:t>pairs</a:t>
            </a:r>
            <a:r>
              <a:rPr lang="en-US" sz="2000" spc="-175" dirty="0">
                <a:cs typeface="Arial"/>
              </a:rPr>
              <a:t> </a:t>
            </a:r>
            <a:r>
              <a:rPr lang="en-US" sz="2000" spc="15" dirty="0">
                <a:cs typeface="Arial"/>
              </a:rPr>
              <a:t>of</a:t>
            </a:r>
            <a:r>
              <a:rPr lang="en-US" sz="2000" spc="-204" dirty="0">
                <a:cs typeface="Arial"/>
              </a:rPr>
              <a:t> </a:t>
            </a:r>
            <a:r>
              <a:rPr lang="en-US" sz="2000" spc="-165" dirty="0">
                <a:cs typeface="Arial"/>
              </a:rPr>
              <a:t>classes</a:t>
            </a:r>
            <a:r>
              <a:rPr lang="en-US" sz="2000" spc="-180" dirty="0">
                <a:cs typeface="Arial"/>
              </a:rPr>
              <a:t> </a:t>
            </a:r>
            <a:r>
              <a:rPr lang="en-US" sz="2000" spc="-55" dirty="0">
                <a:cs typeface="Arial"/>
              </a:rPr>
              <a:t>which</a:t>
            </a:r>
            <a:r>
              <a:rPr lang="en-US" sz="2000" spc="-185" dirty="0">
                <a:cs typeface="Arial"/>
              </a:rPr>
              <a:t> </a:t>
            </a:r>
            <a:r>
              <a:rPr lang="en-US" sz="2000" spc="-55" dirty="0">
                <a:cs typeface="Arial"/>
              </a:rPr>
              <a:t>consistently</a:t>
            </a:r>
            <a:r>
              <a:rPr lang="en-US" sz="2000" spc="-170" dirty="0">
                <a:cs typeface="Arial"/>
              </a:rPr>
              <a:t> </a:t>
            </a:r>
            <a:r>
              <a:rPr lang="en-US" sz="2000" spc="-95" dirty="0">
                <a:cs typeface="Arial"/>
              </a:rPr>
              <a:t>co-occur.</a:t>
            </a:r>
            <a:endParaRPr lang="en-US" sz="2000" dirty="0">
              <a:cs typeface="Arial"/>
            </a:endParaRPr>
          </a:p>
          <a:p>
            <a:pPr marL="698500" marR="250825" lvl="1" indent="-228600" algn="just">
              <a:lnSpc>
                <a:spcPts val="2590"/>
              </a:lnSpc>
              <a:spcBef>
                <a:spcPts val="540"/>
              </a:spcBef>
              <a:buFont typeface="Wingdings"/>
              <a:buChar char=""/>
              <a:tabLst>
                <a:tab pos="699135" algn="l"/>
              </a:tabLst>
            </a:pPr>
            <a:r>
              <a:rPr lang="en-US" sz="2000" spc="-50" dirty="0">
                <a:cs typeface="Arial"/>
              </a:rPr>
              <a:t>Model</a:t>
            </a:r>
            <a:r>
              <a:rPr lang="en-US" sz="2000" spc="-180" dirty="0">
                <a:cs typeface="Arial"/>
              </a:rPr>
              <a:t> </a:t>
            </a:r>
            <a:r>
              <a:rPr lang="en-US" sz="2000" spc="-120" dirty="0">
                <a:cs typeface="Arial"/>
              </a:rPr>
              <a:t>accuracy</a:t>
            </a:r>
            <a:r>
              <a:rPr lang="en-US" sz="2000" spc="-225" dirty="0">
                <a:cs typeface="Arial"/>
              </a:rPr>
              <a:t> </a:t>
            </a:r>
            <a:r>
              <a:rPr lang="en-US" sz="2000" spc="-105" dirty="0">
                <a:cs typeface="Arial"/>
              </a:rPr>
              <a:t>is</a:t>
            </a:r>
            <a:r>
              <a:rPr lang="en-US" sz="2000" spc="-170" dirty="0">
                <a:cs typeface="Arial"/>
              </a:rPr>
              <a:t> </a:t>
            </a:r>
            <a:r>
              <a:rPr lang="en-US" sz="2000" spc="-90" dirty="0">
                <a:cs typeface="Arial"/>
              </a:rPr>
              <a:t>especially</a:t>
            </a:r>
            <a:r>
              <a:rPr lang="en-US" sz="2000" spc="-160" dirty="0">
                <a:cs typeface="Arial"/>
              </a:rPr>
              <a:t> </a:t>
            </a:r>
            <a:r>
              <a:rPr lang="en-US" sz="2000" spc="-20" dirty="0">
                <a:cs typeface="Arial"/>
              </a:rPr>
              <a:t>low</a:t>
            </a:r>
            <a:r>
              <a:rPr lang="en-US" sz="2000" spc="-185" dirty="0">
                <a:cs typeface="Arial"/>
              </a:rPr>
              <a:t> </a:t>
            </a:r>
            <a:r>
              <a:rPr lang="en-US" sz="2000" spc="-65" dirty="0">
                <a:cs typeface="Arial"/>
              </a:rPr>
              <a:t>on</a:t>
            </a:r>
            <a:r>
              <a:rPr lang="en-US" sz="2000" spc="-204" dirty="0">
                <a:cs typeface="Arial"/>
              </a:rPr>
              <a:t> </a:t>
            </a:r>
            <a:r>
              <a:rPr lang="en-US" sz="2000" spc="-50" dirty="0">
                <a:cs typeface="Arial"/>
              </a:rPr>
              <a:t>certain</a:t>
            </a:r>
            <a:r>
              <a:rPr lang="en-US" sz="2000" spc="-185" dirty="0">
                <a:cs typeface="Arial"/>
              </a:rPr>
              <a:t> </a:t>
            </a:r>
            <a:r>
              <a:rPr lang="en-US" sz="2000" spc="-160" dirty="0">
                <a:cs typeface="Arial"/>
              </a:rPr>
              <a:t>classes</a:t>
            </a:r>
            <a:r>
              <a:rPr lang="en-US" sz="2000" spc="-165" dirty="0">
                <a:cs typeface="Arial"/>
              </a:rPr>
              <a:t> </a:t>
            </a:r>
            <a:r>
              <a:rPr lang="en-US" sz="2000" spc="25" dirty="0">
                <a:cs typeface="Arial"/>
              </a:rPr>
              <a:t>that</a:t>
            </a:r>
            <a:r>
              <a:rPr lang="en-US" sz="2000" spc="-185" dirty="0">
                <a:cs typeface="Arial"/>
              </a:rPr>
              <a:t> </a:t>
            </a:r>
            <a:r>
              <a:rPr lang="en-US" sz="2000" spc="-60" dirty="0">
                <a:cs typeface="Arial"/>
              </a:rPr>
              <a:t>systematically</a:t>
            </a:r>
            <a:r>
              <a:rPr lang="en-US" sz="2000" spc="-150" dirty="0">
                <a:cs typeface="Arial"/>
              </a:rPr>
              <a:t> </a:t>
            </a:r>
            <a:r>
              <a:rPr lang="en-US" sz="2000" spc="-65" dirty="0">
                <a:cs typeface="Arial"/>
              </a:rPr>
              <a:t>co-  </a:t>
            </a:r>
            <a:r>
              <a:rPr lang="en-US" sz="2000" spc="-110" dirty="0">
                <a:cs typeface="Arial"/>
              </a:rPr>
              <a:t>occur.</a:t>
            </a:r>
            <a:endParaRPr lang="en-US" sz="2000" dirty="0">
              <a:cs typeface="Arial"/>
            </a:endParaRPr>
          </a:p>
          <a:p>
            <a:pPr marL="698500" marR="5080" lvl="1" indent="-228600" algn="just">
              <a:lnSpc>
                <a:spcPts val="2590"/>
              </a:lnSpc>
              <a:spcBef>
                <a:spcPts val="509"/>
              </a:spcBef>
              <a:buFont typeface="Wingdings"/>
              <a:buChar char=""/>
              <a:tabLst>
                <a:tab pos="699135" algn="l"/>
              </a:tabLst>
            </a:pPr>
            <a:r>
              <a:rPr lang="en-US" sz="2000" spc="-75" dirty="0">
                <a:cs typeface="Arial"/>
              </a:rPr>
              <a:t>A </a:t>
            </a:r>
            <a:r>
              <a:rPr lang="en-US" sz="2000" spc="-50" dirty="0">
                <a:cs typeface="Arial"/>
              </a:rPr>
              <a:t>more </a:t>
            </a:r>
            <a:r>
              <a:rPr lang="en-US" sz="2000" spc="-45" dirty="0">
                <a:cs typeface="Arial"/>
              </a:rPr>
              <a:t>natural </a:t>
            </a:r>
            <a:r>
              <a:rPr lang="en-US" sz="2000" spc="-20" dirty="0">
                <a:cs typeface="Arial"/>
              </a:rPr>
              <a:t>notion </a:t>
            </a:r>
            <a:r>
              <a:rPr lang="en-US" sz="2000" spc="15" dirty="0">
                <a:cs typeface="Arial"/>
              </a:rPr>
              <a:t>of </a:t>
            </a:r>
            <a:r>
              <a:rPr lang="en-US" sz="2000" spc="-120" dirty="0">
                <a:cs typeface="Arial"/>
              </a:rPr>
              <a:t>accuracy </a:t>
            </a:r>
            <a:r>
              <a:rPr lang="en-US" sz="2000" spc="15" dirty="0">
                <a:cs typeface="Arial"/>
              </a:rPr>
              <a:t>for </a:t>
            </a:r>
            <a:r>
              <a:rPr lang="en-US" sz="2000" spc="-10" dirty="0">
                <a:cs typeface="Arial"/>
              </a:rPr>
              <a:t>multi-object </a:t>
            </a:r>
            <a:r>
              <a:rPr lang="en-US" sz="2000" spc="-100" dirty="0">
                <a:cs typeface="Arial"/>
              </a:rPr>
              <a:t>images </a:t>
            </a:r>
            <a:r>
              <a:rPr lang="en-US" sz="2000" spc="-40" dirty="0">
                <a:cs typeface="Arial"/>
              </a:rPr>
              <a:t>would</a:t>
            </a:r>
            <a:r>
              <a:rPr lang="en-US" sz="2000" spc="-190" dirty="0">
                <a:cs typeface="Arial"/>
              </a:rPr>
              <a:t> </a:t>
            </a:r>
            <a:r>
              <a:rPr lang="en-US" sz="2000" spc="-95" dirty="0">
                <a:cs typeface="Arial"/>
              </a:rPr>
              <a:t>be,</a:t>
            </a:r>
            <a:r>
              <a:rPr lang="en-US" sz="2000" spc="-185" dirty="0">
                <a:cs typeface="Arial"/>
              </a:rPr>
              <a:t> </a:t>
            </a:r>
            <a:r>
              <a:rPr lang="en-US" sz="2000" spc="50" dirty="0">
                <a:cs typeface="Arial"/>
              </a:rPr>
              <a:t>to</a:t>
            </a:r>
            <a:r>
              <a:rPr lang="en-US" sz="2000" spc="-204" dirty="0">
                <a:cs typeface="Arial"/>
              </a:rPr>
              <a:t> </a:t>
            </a:r>
            <a:r>
              <a:rPr lang="en-US" sz="2000" spc="-90" dirty="0">
                <a:cs typeface="Arial"/>
              </a:rPr>
              <a:t>consider</a:t>
            </a:r>
            <a:r>
              <a:rPr lang="en-US" sz="2000" spc="-185" dirty="0">
                <a:cs typeface="Arial"/>
              </a:rPr>
              <a:t> </a:t>
            </a:r>
            <a:r>
              <a:rPr lang="en-US" sz="2000" spc="-160" dirty="0">
                <a:cs typeface="Arial"/>
              </a:rPr>
              <a:t>a</a:t>
            </a:r>
            <a:r>
              <a:rPr lang="en-US" sz="2000" spc="-195" dirty="0">
                <a:cs typeface="Arial"/>
              </a:rPr>
              <a:t> </a:t>
            </a:r>
            <a:r>
              <a:rPr lang="en-US" sz="2000" spc="-50" dirty="0">
                <a:cs typeface="Arial"/>
              </a:rPr>
              <a:t>model</a:t>
            </a:r>
            <a:r>
              <a:rPr lang="en-US" sz="2000" spc="-190" dirty="0">
                <a:cs typeface="Arial"/>
              </a:rPr>
              <a:t> </a:t>
            </a:r>
            <a:r>
              <a:rPr lang="en-US" sz="2000" spc="-35" dirty="0">
                <a:cs typeface="Arial"/>
              </a:rPr>
              <a:t>prediction</a:t>
            </a:r>
            <a:r>
              <a:rPr lang="en-US" sz="2000" spc="-185" dirty="0">
                <a:cs typeface="Arial"/>
              </a:rPr>
              <a:t> </a:t>
            </a:r>
            <a:r>
              <a:rPr lang="en-US" sz="2000" spc="50" dirty="0">
                <a:cs typeface="Arial"/>
              </a:rPr>
              <a:t>to</a:t>
            </a:r>
            <a:r>
              <a:rPr lang="en-US" sz="2000" spc="-185" dirty="0">
                <a:cs typeface="Arial"/>
              </a:rPr>
              <a:t> </a:t>
            </a:r>
            <a:r>
              <a:rPr lang="en-US" sz="2000" spc="-95" dirty="0">
                <a:cs typeface="Arial"/>
              </a:rPr>
              <a:t>be</a:t>
            </a:r>
            <a:r>
              <a:rPr lang="en-US" sz="2000" spc="-180" dirty="0">
                <a:cs typeface="Arial"/>
              </a:rPr>
              <a:t> </a:t>
            </a:r>
            <a:r>
              <a:rPr lang="en-US" sz="2000" spc="-45" dirty="0">
                <a:cs typeface="Arial"/>
              </a:rPr>
              <a:t>correct</a:t>
            </a:r>
            <a:r>
              <a:rPr lang="en-US" sz="2000" spc="-215" dirty="0">
                <a:cs typeface="Arial"/>
              </a:rPr>
              <a:t> </a:t>
            </a:r>
            <a:r>
              <a:rPr lang="en-US" sz="2000" spc="55" dirty="0">
                <a:cs typeface="Arial"/>
              </a:rPr>
              <a:t>if</a:t>
            </a:r>
            <a:r>
              <a:rPr lang="en-US" sz="2000" spc="-185" dirty="0">
                <a:cs typeface="Arial"/>
              </a:rPr>
              <a:t> </a:t>
            </a:r>
            <a:r>
              <a:rPr lang="en-US" sz="2000" spc="90" dirty="0">
                <a:cs typeface="Arial"/>
              </a:rPr>
              <a:t>it</a:t>
            </a:r>
            <a:r>
              <a:rPr lang="en-US" sz="2000" spc="-190" dirty="0">
                <a:cs typeface="Arial"/>
              </a:rPr>
              <a:t> </a:t>
            </a:r>
            <a:r>
              <a:rPr lang="en-US" sz="2000" spc="-85" dirty="0">
                <a:cs typeface="Arial"/>
              </a:rPr>
              <a:t>matches</a:t>
            </a:r>
            <a:r>
              <a:rPr lang="en-US" sz="2000" spc="-180" dirty="0">
                <a:cs typeface="Arial"/>
              </a:rPr>
              <a:t> </a:t>
            </a:r>
            <a:r>
              <a:rPr lang="en-US" sz="2000" spc="-15" dirty="0">
                <a:cs typeface="Arial"/>
              </a:rPr>
              <a:t>the</a:t>
            </a:r>
            <a:r>
              <a:rPr lang="en-US" sz="2000" spc="-175" dirty="0">
                <a:cs typeface="Arial"/>
              </a:rPr>
              <a:t> </a:t>
            </a:r>
            <a:r>
              <a:rPr lang="en-US" sz="2000" spc="-65" dirty="0">
                <a:cs typeface="Arial"/>
              </a:rPr>
              <a:t>label </a:t>
            </a:r>
            <a:r>
              <a:rPr lang="en-US" sz="2000" spc="15" dirty="0">
                <a:cs typeface="Arial"/>
              </a:rPr>
              <a:t>of</a:t>
            </a:r>
            <a:r>
              <a:rPr lang="en-US" sz="2000" spc="-210" dirty="0">
                <a:cs typeface="Arial"/>
              </a:rPr>
              <a:t> </a:t>
            </a:r>
            <a:r>
              <a:rPr lang="en-US" sz="2000" spc="-95" dirty="0">
                <a:cs typeface="Arial"/>
              </a:rPr>
              <a:t>any</a:t>
            </a:r>
            <a:r>
              <a:rPr lang="en-US" sz="2000" spc="-190" dirty="0">
                <a:cs typeface="Arial"/>
              </a:rPr>
              <a:t> </a:t>
            </a:r>
            <a:r>
              <a:rPr lang="en-US" sz="2000" spc="-35" dirty="0">
                <a:cs typeface="Arial"/>
              </a:rPr>
              <a:t>object</a:t>
            </a:r>
            <a:r>
              <a:rPr lang="en-US" sz="2000" spc="-200" dirty="0">
                <a:cs typeface="Arial"/>
              </a:rPr>
              <a:t> </a:t>
            </a:r>
            <a:r>
              <a:rPr lang="en-US" sz="2000" spc="-25" dirty="0">
                <a:cs typeface="Arial"/>
              </a:rPr>
              <a:t>in</a:t>
            </a:r>
            <a:r>
              <a:rPr lang="en-US" sz="2000" spc="-190" dirty="0">
                <a:cs typeface="Arial"/>
              </a:rPr>
              <a:t> </a:t>
            </a:r>
            <a:r>
              <a:rPr lang="en-US" sz="2000" spc="-20" dirty="0">
                <a:cs typeface="Arial"/>
              </a:rPr>
              <a:t>the</a:t>
            </a:r>
            <a:r>
              <a:rPr lang="en-US" sz="2000" spc="-175" dirty="0">
                <a:cs typeface="Arial"/>
              </a:rPr>
              <a:t> </a:t>
            </a:r>
            <a:r>
              <a:rPr lang="en-US" sz="2000" spc="-65" dirty="0">
                <a:cs typeface="Arial"/>
              </a:rPr>
              <a:t>image.</a:t>
            </a:r>
            <a:endParaRPr lang="en-US" sz="2000" dirty="0"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6800" y="381000"/>
            <a:ext cx="475742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Multi-Object</a:t>
            </a:r>
            <a:r>
              <a:rPr spc="-430" dirty="0"/>
              <a:t> </a:t>
            </a:r>
            <a:r>
              <a:rPr spc="-210" dirty="0"/>
              <a:t>Images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395453" y="1220253"/>
            <a:ext cx="9120147" cy="54853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7189"/>
            <a:ext cx="10515600" cy="738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4400" kern="1200" spc="-17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Overview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2" name="object 3">
            <a:extLst>
              <a:ext uri="{FF2B5EF4-FFF2-40B4-BE49-F238E27FC236}">
                <a16:creationId xmlns:a16="http://schemas.microsoft.com/office/drawing/2014/main" id="{85019BBC-AC37-4787-93D7-C3875A80F1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3145441"/>
              </p:ext>
            </p:extLst>
          </p:nvPr>
        </p:nvGraphicFramePr>
        <p:xfrm>
          <a:off x="838200" y="1690687"/>
          <a:ext cx="10515600" cy="4490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8032" y="408856"/>
            <a:ext cx="1035812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Multi-Object</a:t>
            </a:r>
            <a:r>
              <a:rPr spc="-430" dirty="0"/>
              <a:t> </a:t>
            </a:r>
            <a:r>
              <a:rPr spc="-210" dirty="0"/>
              <a:t>Images</a:t>
            </a:r>
            <a:r>
              <a:rPr lang="en-US" spc="-210" dirty="0"/>
              <a:t>: Human-label disagreement</a:t>
            </a:r>
            <a:endParaRPr dirty="0"/>
          </a:p>
        </p:txBody>
      </p:sp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410CD05A-FE8F-43EB-A8C2-F5DF5AB4034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27701797"/>
              </p:ext>
            </p:extLst>
          </p:nvPr>
        </p:nvGraphicFramePr>
        <p:xfrm>
          <a:off x="228600" y="1225088"/>
          <a:ext cx="5105400" cy="4560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1C8558A-175E-49DF-8CD0-A7342A05AB44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049" y="1981200"/>
            <a:ext cx="6792951" cy="3276600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60680"/>
            <a:ext cx="649541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45" dirty="0"/>
              <a:t>Human-Label</a:t>
            </a:r>
            <a:r>
              <a:rPr sz="4400" spc="-415" dirty="0"/>
              <a:t> </a:t>
            </a:r>
            <a:r>
              <a:rPr sz="4400" spc="-125" dirty="0"/>
              <a:t>disagreement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916228" y="1203960"/>
            <a:ext cx="10338816" cy="5389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5227" y="457200"/>
            <a:ext cx="11125200" cy="633507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>
              <a:lnSpc>
                <a:spcPts val="4320"/>
              </a:lnSpc>
              <a:spcBef>
                <a:spcPts val="640"/>
              </a:spcBef>
            </a:pPr>
            <a:r>
              <a:rPr sz="3600" spc="-45" dirty="0"/>
              <a:t>Quantifying</a:t>
            </a:r>
            <a:r>
              <a:rPr sz="3600" spc="-300" dirty="0"/>
              <a:t> </a:t>
            </a:r>
            <a:r>
              <a:rPr sz="3600" spc="-25" dirty="0"/>
              <a:t>the</a:t>
            </a:r>
            <a:r>
              <a:rPr sz="3600" spc="-325" dirty="0"/>
              <a:t> </a:t>
            </a:r>
            <a:r>
              <a:rPr sz="3600" spc="-185" dirty="0"/>
              <a:t>Benchmark-Task</a:t>
            </a:r>
            <a:r>
              <a:rPr sz="3600" spc="-509" dirty="0"/>
              <a:t> </a:t>
            </a:r>
            <a:r>
              <a:rPr sz="3600" spc="-45" dirty="0"/>
              <a:t>Alignment</a:t>
            </a:r>
            <a:r>
              <a:rPr sz="3600" spc="-330" dirty="0"/>
              <a:t> </a:t>
            </a:r>
            <a:r>
              <a:rPr sz="3600" spc="25" dirty="0"/>
              <a:t>of  </a:t>
            </a:r>
            <a:r>
              <a:rPr sz="3600" spc="-105" dirty="0"/>
              <a:t>ImageNet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5227" y="1533288"/>
            <a:ext cx="10210800" cy="3791423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indent="-229235" algn="just">
              <a:lnSpc>
                <a:spcPct val="100000"/>
              </a:lnSpc>
              <a:spcBef>
                <a:spcPts val="385"/>
              </a:spcBef>
              <a:buChar char="•"/>
              <a:tabLst>
                <a:tab pos="241935" algn="l"/>
              </a:tabLst>
            </a:pPr>
            <a:r>
              <a:rPr sz="2000" spc="-165" dirty="0">
                <a:cs typeface="Arial"/>
              </a:rPr>
              <a:t>Bias </a:t>
            </a:r>
            <a:r>
              <a:rPr sz="2000" spc="-30" dirty="0">
                <a:cs typeface="Arial"/>
              </a:rPr>
              <a:t>in </a:t>
            </a:r>
            <a:r>
              <a:rPr sz="2000" spc="-75" dirty="0">
                <a:cs typeface="Arial"/>
              </a:rPr>
              <a:t>label</a:t>
            </a:r>
            <a:r>
              <a:rPr lang="en-US" sz="2000" spc="-75" dirty="0">
                <a:cs typeface="Arial"/>
              </a:rPr>
              <a:t> </a:t>
            </a:r>
            <a:r>
              <a:rPr sz="2000" spc="-455" dirty="0">
                <a:cs typeface="Arial"/>
              </a:rPr>
              <a:t> </a:t>
            </a:r>
            <a:r>
              <a:rPr sz="2000" spc="-45" dirty="0">
                <a:cs typeface="Arial"/>
              </a:rPr>
              <a:t>validation</a:t>
            </a:r>
            <a:endParaRPr sz="2000" dirty="0">
              <a:cs typeface="Arial"/>
            </a:endParaRPr>
          </a:p>
          <a:p>
            <a:pPr marL="698500" marR="5080" lvl="1" indent="-228600" algn="just">
              <a:lnSpc>
                <a:spcPts val="2590"/>
              </a:lnSpc>
              <a:spcBef>
                <a:spcPts val="575"/>
              </a:spcBef>
              <a:buFont typeface="Wingdings"/>
              <a:buChar char=""/>
              <a:tabLst>
                <a:tab pos="699135" algn="l"/>
              </a:tabLst>
            </a:pPr>
            <a:r>
              <a:rPr sz="2000" spc="-130" dirty="0">
                <a:cs typeface="Arial"/>
              </a:rPr>
              <a:t>Recall</a:t>
            </a:r>
            <a:r>
              <a:rPr sz="2000" spc="-175" dirty="0">
                <a:cs typeface="Arial"/>
              </a:rPr>
              <a:t> </a:t>
            </a:r>
            <a:r>
              <a:rPr sz="2000" spc="25" dirty="0">
                <a:cs typeface="Arial"/>
              </a:rPr>
              <a:t>that</a:t>
            </a:r>
            <a:r>
              <a:rPr sz="2000" spc="-190" dirty="0">
                <a:cs typeface="Arial"/>
              </a:rPr>
              <a:t> </a:t>
            </a:r>
            <a:r>
              <a:rPr sz="2000" spc="-50" dirty="0">
                <a:cs typeface="Arial"/>
              </a:rPr>
              <a:t>annotators</a:t>
            </a:r>
            <a:r>
              <a:rPr sz="2000" spc="-185" dirty="0">
                <a:cs typeface="Arial"/>
              </a:rPr>
              <a:t> </a:t>
            </a:r>
            <a:r>
              <a:rPr sz="2000" spc="-100" dirty="0">
                <a:cs typeface="Arial"/>
              </a:rPr>
              <a:t>are</a:t>
            </a:r>
            <a:r>
              <a:rPr sz="2000" spc="-190" dirty="0">
                <a:cs typeface="Arial"/>
              </a:rPr>
              <a:t> </a:t>
            </a:r>
            <a:r>
              <a:rPr sz="2000" spc="-135" dirty="0">
                <a:cs typeface="Arial"/>
              </a:rPr>
              <a:t>asked</a:t>
            </a:r>
            <a:r>
              <a:rPr sz="2000" spc="-180" dirty="0">
                <a:cs typeface="Arial"/>
              </a:rPr>
              <a:t> </a:t>
            </a:r>
            <a:r>
              <a:rPr sz="2000" spc="-160" dirty="0">
                <a:cs typeface="Arial"/>
              </a:rPr>
              <a:t>a</a:t>
            </a:r>
            <a:r>
              <a:rPr sz="2000" spc="-200" dirty="0">
                <a:cs typeface="Arial"/>
              </a:rPr>
              <a:t> </a:t>
            </a:r>
            <a:r>
              <a:rPr sz="2000" spc="-65" dirty="0">
                <a:cs typeface="Arial"/>
              </a:rPr>
              <a:t>somewhat</a:t>
            </a:r>
            <a:r>
              <a:rPr sz="2000" spc="-185" dirty="0">
                <a:cs typeface="Arial"/>
              </a:rPr>
              <a:t> </a:t>
            </a:r>
            <a:r>
              <a:rPr sz="2000" spc="-65" dirty="0">
                <a:cs typeface="Arial"/>
              </a:rPr>
              <a:t>leading</a:t>
            </a:r>
            <a:r>
              <a:rPr sz="2000" spc="-175" dirty="0">
                <a:cs typeface="Arial"/>
              </a:rPr>
              <a:t> </a:t>
            </a:r>
            <a:r>
              <a:rPr sz="2000" spc="-60" dirty="0">
                <a:cs typeface="Arial"/>
              </a:rPr>
              <a:t>question,</a:t>
            </a:r>
            <a:r>
              <a:rPr sz="2000" spc="-180" dirty="0">
                <a:cs typeface="Arial"/>
              </a:rPr>
              <a:t> </a:t>
            </a:r>
            <a:r>
              <a:rPr sz="2000" spc="15" dirty="0">
                <a:cs typeface="Arial"/>
              </a:rPr>
              <a:t>of</a:t>
            </a:r>
            <a:r>
              <a:rPr sz="2000" spc="-195" dirty="0">
                <a:cs typeface="Arial"/>
              </a:rPr>
              <a:t> </a:t>
            </a:r>
            <a:r>
              <a:rPr sz="2000" spc="-40" dirty="0">
                <a:cs typeface="Arial"/>
              </a:rPr>
              <a:t>whether</a:t>
            </a:r>
            <a:r>
              <a:rPr sz="2000" spc="-175" dirty="0">
                <a:cs typeface="Arial"/>
              </a:rPr>
              <a:t> </a:t>
            </a:r>
            <a:r>
              <a:rPr sz="2000" spc="-160" dirty="0">
                <a:cs typeface="Arial"/>
              </a:rPr>
              <a:t>a  </a:t>
            </a:r>
            <a:r>
              <a:rPr sz="2000" spc="-75" dirty="0">
                <a:cs typeface="Arial"/>
              </a:rPr>
              <a:t>specific </a:t>
            </a:r>
            <a:r>
              <a:rPr sz="2000" spc="-65" dirty="0">
                <a:cs typeface="Arial"/>
              </a:rPr>
              <a:t>label </a:t>
            </a:r>
            <a:r>
              <a:rPr sz="2000" spc="-105" dirty="0">
                <a:cs typeface="Arial"/>
              </a:rPr>
              <a:t>is </a:t>
            </a:r>
            <a:r>
              <a:rPr sz="2000" spc="-70" dirty="0">
                <a:cs typeface="Arial"/>
              </a:rPr>
              <a:t>present </a:t>
            </a:r>
            <a:r>
              <a:rPr sz="2000" spc="-25" dirty="0">
                <a:cs typeface="Arial"/>
              </a:rPr>
              <a:t>in </a:t>
            </a:r>
            <a:r>
              <a:rPr sz="2000" spc="-20" dirty="0">
                <a:cs typeface="Arial"/>
              </a:rPr>
              <a:t>the </a:t>
            </a:r>
            <a:r>
              <a:rPr sz="2000" spc="-65" dirty="0">
                <a:cs typeface="Arial"/>
              </a:rPr>
              <a:t>image, </a:t>
            </a:r>
            <a:r>
              <a:rPr sz="2000" spc="-55" dirty="0">
                <a:cs typeface="Arial"/>
              </a:rPr>
              <a:t>making </a:t>
            </a:r>
            <a:r>
              <a:rPr sz="2000" spc="-20" dirty="0">
                <a:cs typeface="Arial"/>
              </a:rPr>
              <a:t>them </a:t>
            </a:r>
            <a:r>
              <a:rPr sz="2000" spc="-65" dirty="0">
                <a:cs typeface="Arial"/>
              </a:rPr>
              <a:t>prone </a:t>
            </a:r>
            <a:r>
              <a:rPr sz="2000" spc="50" dirty="0">
                <a:cs typeface="Arial"/>
              </a:rPr>
              <a:t>to </a:t>
            </a:r>
            <a:r>
              <a:rPr sz="2000" spc="-85" dirty="0">
                <a:cs typeface="Arial"/>
              </a:rPr>
              <a:t>answering  </a:t>
            </a:r>
            <a:r>
              <a:rPr sz="2000" spc="-40" dirty="0">
                <a:cs typeface="Arial"/>
              </a:rPr>
              <a:t>positively</a:t>
            </a:r>
            <a:r>
              <a:rPr sz="2000" spc="-165" dirty="0">
                <a:cs typeface="Arial"/>
              </a:rPr>
              <a:t> </a:t>
            </a:r>
            <a:r>
              <a:rPr sz="2000" spc="-114" dirty="0">
                <a:cs typeface="Arial"/>
              </a:rPr>
              <a:t>even</a:t>
            </a:r>
            <a:r>
              <a:rPr sz="2000" spc="-180" dirty="0">
                <a:cs typeface="Arial"/>
              </a:rPr>
              <a:t> </a:t>
            </a:r>
            <a:r>
              <a:rPr sz="2000" spc="15" dirty="0">
                <a:cs typeface="Arial"/>
              </a:rPr>
              <a:t>for</a:t>
            </a:r>
            <a:r>
              <a:rPr sz="2000" spc="-215" dirty="0">
                <a:cs typeface="Arial"/>
              </a:rPr>
              <a:t> </a:t>
            </a:r>
            <a:r>
              <a:rPr sz="2000" spc="-100" dirty="0">
                <a:cs typeface="Arial"/>
              </a:rPr>
              <a:t>images</a:t>
            </a:r>
            <a:r>
              <a:rPr sz="2000" spc="-190" dirty="0">
                <a:cs typeface="Arial"/>
              </a:rPr>
              <a:t> </a:t>
            </a:r>
            <a:r>
              <a:rPr sz="2000" spc="15" dirty="0">
                <a:cs typeface="Arial"/>
              </a:rPr>
              <a:t>of</a:t>
            </a:r>
            <a:r>
              <a:rPr sz="2000" spc="-190" dirty="0">
                <a:cs typeface="Arial"/>
              </a:rPr>
              <a:t> </a:t>
            </a:r>
            <a:r>
              <a:rPr sz="2000" spc="-160" dirty="0">
                <a:cs typeface="Arial"/>
              </a:rPr>
              <a:t>a</a:t>
            </a:r>
            <a:r>
              <a:rPr sz="2000" spc="-200" dirty="0">
                <a:cs typeface="Arial"/>
              </a:rPr>
              <a:t> </a:t>
            </a:r>
            <a:r>
              <a:rPr sz="2000" spc="-10" dirty="0">
                <a:cs typeface="Arial"/>
              </a:rPr>
              <a:t>different,</a:t>
            </a:r>
            <a:r>
              <a:rPr sz="2000" spc="-175" dirty="0">
                <a:cs typeface="Arial"/>
              </a:rPr>
              <a:t> </a:t>
            </a:r>
            <a:r>
              <a:rPr sz="2000" spc="-10" dirty="0">
                <a:cs typeface="Arial"/>
              </a:rPr>
              <a:t>yet</a:t>
            </a:r>
            <a:r>
              <a:rPr sz="2000" spc="-185" dirty="0">
                <a:cs typeface="Arial"/>
              </a:rPr>
              <a:t> </a:t>
            </a:r>
            <a:r>
              <a:rPr sz="2000" spc="-65" dirty="0">
                <a:cs typeface="Arial"/>
              </a:rPr>
              <a:t>similar,</a:t>
            </a:r>
            <a:r>
              <a:rPr sz="2000" spc="-165" dirty="0">
                <a:cs typeface="Arial"/>
              </a:rPr>
              <a:t> </a:t>
            </a:r>
            <a:r>
              <a:rPr sz="2000" spc="-130" dirty="0">
                <a:cs typeface="Arial"/>
              </a:rPr>
              <a:t>class.</a:t>
            </a:r>
            <a:endParaRPr sz="2000" dirty="0">
              <a:cs typeface="Arial"/>
            </a:endParaRPr>
          </a:p>
          <a:p>
            <a:pPr marL="698500" marR="420370" lvl="1" indent="-228600" algn="just">
              <a:lnSpc>
                <a:spcPts val="2590"/>
              </a:lnSpc>
              <a:spcBef>
                <a:spcPts val="509"/>
              </a:spcBef>
              <a:buFont typeface="Wingdings"/>
              <a:buChar char=""/>
              <a:tabLst>
                <a:tab pos="699135" algn="l"/>
              </a:tabLst>
            </a:pPr>
            <a:r>
              <a:rPr sz="2000" spc="-80" dirty="0">
                <a:cs typeface="Arial"/>
              </a:rPr>
              <a:t>Under </a:t>
            </a:r>
            <a:r>
              <a:rPr sz="2000" spc="-20" dirty="0">
                <a:cs typeface="Arial"/>
              </a:rPr>
              <a:t>the </a:t>
            </a:r>
            <a:r>
              <a:rPr sz="2000" spc="-40" dirty="0">
                <a:cs typeface="Arial"/>
              </a:rPr>
              <a:t>original </a:t>
            </a:r>
            <a:r>
              <a:rPr sz="2000" spc="-70" dirty="0">
                <a:cs typeface="Arial"/>
              </a:rPr>
              <a:t>task </a:t>
            </a:r>
            <a:r>
              <a:rPr sz="2000" spc="-75" dirty="0">
                <a:cs typeface="Arial"/>
              </a:rPr>
              <a:t>setup </a:t>
            </a:r>
            <a:r>
              <a:rPr sz="2000" spc="-55" dirty="0">
                <a:cs typeface="Arial"/>
              </a:rPr>
              <a:t>(i.e., </a:t>
            </a:r>
            <a:r>
              <a:rPr sz="2000" spc="-20" dirty="0">
                <a:cs typeface="Arial"/>
              </a:rPr>
              <a:t>the </a:t>
            </a:r>
            <a:r>
              <a:rPr sz="2000" spc="-165" dirty="0">
                <a:cs typeface="Arial"/>
              </a:rPr>
              <a:t>CONTAINS </a:t>
            </a:r>
            <a:r>
              <a:rPr sz="2000" spc="-65" dirty="0">
                <a:cs typeface="Arial"/>
              </a:rPr>
              <a:t>task), </a:t>
            </a:r>
            <a:r>
              <a:rPr sz="2000" spc="-50" dirty="0">
                <a:cs typeface="Arial"/>
              </a:rPr>
              <a:t>annotators  </a:t>
            </a:r>
            <a:r>
              <a:rPr sz="2000" spc="-55" dirty="0">
                <a:cs typeface="Arial"/>
              </a:rPr>
              <a:t>consistently</a:t>
            </a:r>
            <a:r>
              <a:rPr sz="2000" spc="-170" dirty="0">
                <a:cs typeface="Arial"/>
              </a:rPr>
              <a:t> </a:t>
            </a:r>
            <a:r>
              <a:rPr sz="2000" spc="-85" dirty="0">
                <a:cs typeface="Arial"/>
              </a:rPr>
              <a:t>select</a:t>
            </a:r>
            <a:r>
              <a:rPr sz="2000" spc="-180" dirty="0">
                <a:cs typeface="Arial"/>
              </a:rPr>
              <a:t> </a:t>
            </a:r>
            <a:r>
              <a:rPr sz="2000" spc="-15" dirty="0">
                <a:cs typeface="Arial"/>
              </a:rPr>
              <a:t>multiple</a:t>
            </a:r>
            <a:r>
              <a:rPr sz="2000" spc="-155" dirty="0">
                <a:cs typeface="Arial"/>
              </a:rPr>
              <a:t> </a:t>
            </a:r>
            <a:r>
              <a:rPr sz="2000" spc="-85" dirty="0">
                <a:cs typeface="Arial"/>
              </a:rPr>
              <a:t>labels,</a:t>
            </a:r>
            <a:r>
              <a:rPr sz="2000" spc="-135" dirty="0">
                <a:cs typeface="Arial"/>
              </a:rPr>
              <a:t> </a:t>
            </a:r>
            <a:r>
              <a:rPr sz="2000" spc="15" dirty="0">
                <a:cs typeface="Arial"/>
              </a:rPr>
              <a:t>for</a:t>
            </a:r>
            <a:r>
              <a:rPr sz="2000" spc="-210" dirty="0">
                <a:cs typeface="Arial"/>
              </a:rPr>
              <a:t> </a:t>
            </a:r>
            <a:r>
              <a:rPr sz="2000" spc="-70" dirty="0">
                <a:cs typeface="Arial"/>
              </a:rPr>
              <a:t>nearly</a:t>
            </a:r>
            <a:r>
              <a:rPr sz="2000" spc="-185" dirty="0">
                <a:cs typeface="Arial"/>
              </a:rPr>
              <a:t> </a:t>
            </a:r>
            <a:r>
              <a:rPr sz="2000" spc="-140" dirty="0">
                <a:cs typeface="Arial"/>
              </a:rPr>
              <a:t>40%</a:t>
            </a:r>
            <a:r>
              <a:rPr sz="2000" spc="-170" dirty="0">
                <a:cs typeface="Arial"/>
              </a:rPr>
              <a:t> </a:t>
            </a:r>
            <a:r>
              <a:rPr sz="2000" spc="15" dirty="0">
                <a:cs typeface="Arial"/>
              </a:rPr>
              <a:t>of</a:t>
            </a:r>
            <a:r>
              <a:rPr sz="2000" spc="-200" dirty="0">
                <a:cs typeface="Arial"/>
              </a:rPr>
              <a:t> </a:t>
            </a:r>
            <a:r>
              <a:rPr sz="2000" spc="-20" dirty="0">
                <a:cs typeface="Arial"/>
              </a:rPr>
              <a:t>the</a:t>
            </a:r>
            <a:r>
              <a:rPr sz="2000" spc="-175" dirty="0">
                <a:cs typeface="Arial"/>
              </a:rPr>
              <a:t> </a:t>
            </a:r>
            <a:r>
              <a:rPr sz="2000" spc="-90" dirty="0">
                <a:cs typeface="Arial"/>
              </a:rPr>
              <a:t>images,</a:t>
            </a:r>
            <a:r>
              <a:rPr sz="2000" spc="-185" dirty="0">
                <a:cs typeface="Arial"/>
              </a:rPr>
              <a:t> </a:t>
            </a:r>
            <a:r>
              <a:rPr sz="2000" spc="-45" dirty="0">
                <a:cs typeface="Arial"/>
              </a:rPr>
              <a:t>another  </a:t>
            </a:r>
            <a:r>
              <a:rPr sz="2000" spc="-65" dirty="0">
                <a:cs typeface="Arial"/>
              </a:rPr>
              <a:t>label</a:t>
            </a:r>
            <a:r>
              <a:rPr sz="2000" spc="-165" dirty="0">
                <a:cs typeface="Arial"/>
              </a:rPr>
              <a:t> </a:t>
            </a:r>
            <a:r>
              <a:rPr sz="2000" spc="-105" dirty="0">
                <a:cs typeface="Arial"/>
              </a:rPr>
              <a:t>is</a:t>
            </a:r>
            <a:r>
              <a:rPr sz="2000" spc="-190" dirty="0">
                <a:cs typeface="Arial"/>
              </a:rPr>
              <a:t> </a:t>
            </a:r>
            <a:r>
              <a:rPr sz="2000" spc="-90" dirty="0">
                <a:cs typeface="Arial"/>
              </a:rPr>
              <a:t>selected</a:t>
            </a:r>
            <a:r>
              <a:rPr sz="2000" spc="-170" dirty="0">
                <a:cs typeface="Arial"/>
              </a:rPr>
              <a:t> </a:t>
            </a:r>
            <a:r>
              <a:rPr sz="2000" dirty="0">
                <a:cs typeface="Arial"/>
              </a:rPr>
              <a:t>at</a:t>
            </a:r>
            <a:r>
              <a:rPr sz="2000" spc="-190" dirty="0">
                <a:cs typeface="Arial"/>
              </a:rPr>
              <a:t> </a:t>
            </a:r>
            <a:r>
              <a:rPr sz="2000" spc="-70" dirty="0">
                <a:cs typeface="Arial"/>
              </a:rPr>
              <a:t>least</a:t>
            </a:r>
            <a:r>
              <a:rPr sz="2000" spc="-175" dirty="0">
                <a:cs typeface="Arial"/>
              </a:rPr>
              <a:t> </a:t>
            </a:r>
            <a:r>
              <a:rPr sz="2000" spc="-195" dirty="0">
                <a:cs typeface="Arial"/>
              </a:rPr>
              <a:t>as</a:t>
            </a:r>
            <a:r>
              <a:rPr sz="2000" spc="-185" dirty="0">
                <a:cs typeface="Arial"/>
              </a:rPr>
              <a:t> </a:t>
            </a:r>
            <a:r>
              <a:rPr sz="2000" spc="-5" dirty="0">
                <a:cs typeface="Arial"/>
              </a:rPr>
              <a:t>often</a:t>
            </a:r>
            <a:r>
              <a:rPr sz="2000" spc="-204" dirty="0">
                <a:cs typeface="Arial"/>
              </a:rPr>
              <a:t> </a:t>
            </a:r>
            <a:r>
              <a:rPr sz="2000" spc="-195" dirty="0">
                <a:cs typeface="Arial"/>
              </a:rPr>
              <a:t>as</a:t>
            </a:r>
            <a:r>
              <a:rPr sz="2000" spc="-190" dirty="0">
                <a:cs typeface="Arial"/>
              </a:rPr>
              <a:t> </a:t>
            </a:r>
            <a:r>
              <a:rPr sz="2000" spc="-20" dirty="0">
                <a:cs typeface="Arial"/>
              </a:rPr>
              <a:t>the</a:t>
            </a:r>
            <a:r>
              <a:rPr sz="2000" spc="-175" dirty="0">
                <a:cs typeface="Arial"/>
              </a:rPr>
              <a:t> </a:t>
            </a:r>
            <a:r>
              <a:rPr sz="2000" spc="-65" dirty="0">
                <a:cs typeface="Arial"/>
              </a:rPr>
              <a:t>ImageNet</a:t>
            </a:r>
            <a:r>
              <a:rPr sz="2000" spc="-185" dirty="0">
                <a:cs typeface="Arial"/>
              </a:rPr>
              <a:t> </a:t>
            </a:r>
            <a:r>
              <a:rPr sz="2000" spc="-60" dirty="0">
                <a:cs typeface="Arial"/>
              </a:rPr>
              <a:t>label.</a:t>
            </a:r>
            <a:endParaRPr sz="2000" dirty="0">
              <a:cs typeface="Arial"/>
            </a:endParaRPr>
          </a:p>
          <a:p>
            <a:pPr marL="698500" marR="19050" lvl="1" indent="-228600" algn="just">
              <a:lnSpc>
                <a:spcPts val="2590"/>
              </a:lnSpc>
              <a:spcBef>
                <a:spcPts val="500"/>
              </a:spcBef>
              <a:buFont typeface="Wingdings"/>
              <a:buChar char=""/>
              <a:tabLst>
                <a:tab pos="699135" algn="l"/>
              </a:tabLst>
            </a:pPr>
            <a:r>
              <a:rPr sz="2000" spc="-150" dirty="0">
                <a:cs typeface="Arial"/>
              </a:rPr>
              <a:t>Even</a:t>
            </a:r>
            <a:r>
              <a:rPr sz="2000" spc="-180" dirty="0">
                <a:cs typeface="Arial"/>
              </a:rPr>
              <a:t> </a:t>
            </a:r>
            <a:r>
              <a:rPr sz="2000" spc="-80" dirty="0">
                <a:cs typeface="Arial"/>
              </a:rPr>
              <a:t>when</a:t>
            </a:r>
            <a:r>
              <a:rPr sz="2000" spc="-175" dirty="0">
                <a:cs typeface="Arial"/>
              </a:rPr>
              <a:t> </a:t>
            </a:r>
            <a:r>
              <a:rPr sz="2000" spc="-50" dirty="0">
                <a:cs typeface="Arial"/>
              </a:rPr>
              <a:t>annotators</a:t>
            </a:r>
            <a:r>
              <a:rPr sz="2000" spc="-190" dirty="0">
                <a:cs typeface="Arial"/>
              </a:rPr>
              <a:t> </a:t>
            </a:r>
            <a:r>
              <a:rPr sz="2000" spc="-90" dirty="0">
                <a:cs typeface="Arial"/>
              </a:rPr>
              <a:t>perceive</a:t>
            </a:r>
            <a:r>
              <a:rPr sz="2000" spc="-185" dirty="0">
                <a:cs typeface="Arial"/>
              </a:rPr>
              <a:t> </a:t>
            </a:r>
            <a:r>
              <a:rPr sz="2000" spc="-160" dirty="0">
                <a:cs typeface="Arial"/>
              </a:rPr>
              <a:t>a</a:t>
            </a:r>
            <a:r>
              <a:rPr sz="2000" spc="-185" dirty="0">
                <a:cs typeface="Arial"/>
              </a:rPr>
              <a:t> </a:t>
            </a:r>
            <a:r>
              <a:rPr sz="2000" spc="-85" dirty="0">
                <a:cs typeface="Arial"/>
              </a:rPr>
              <a:t>single</a:t>
            </a:r>
            <a:r>
              <a:rPr sz="2000" spc="-165" dirty="0">
                <a:cs typeface="Arial"/>
              </a:rPr>
              <a:t> </a:t>
            </a:r>
            <a:r>
              <a:rPr sz="2000" spc="-35" dirty="0">
                <a:cs typeface="Arial"/>
              </a:rPr>
              <a:t>object,</a:t>
            </a:r>
            <a:r>
              <a:rPr sz="2000" spc="-200" dirty="0">
                <a:cs typeface="Arial"/>
              </a:rPr>
              <a:t> </a:t>
            </a:r>
            <a:r>
              <a:rPr sz="2000" spc="-25" dirty="0">
                <a:cs typeface="Arial"/>
              </a:rPr>
              <a:t>they</a:t>
            </a:r>
            <a:r>
              <a:rPr sz="2000" spc="-180" dirty="0">
                <a:cs typeface="Arial"/>
              </a:rPr>
              <a:t> </a:t>
            </a:r>
            <a:r>
              <a:rPr sz="2000" dirty="0">
                <a:cs typeface="Arial"/>
              </a:rPr>
              <a:t>often</a:t>
            </a:r>
            <a:r>
              <a:rPr sz="2000" spc="-200" dirty="0">
                <a:cs typeface="Arial"/>
              </a:rPr>
              <a:t> </a:t>
            </a:r>
            <a:r>
              <a:rPr sz="2000" spc="-85" dirty="0">
                <a:cs typeface="Arial"/>
              </a:rPr>
              <a:t>select</a:t>
            </a:r>
            <a:r>
              <a:rPr sz="2000" spc="-180" dirty="0">
                <a:cs typeface="Arial"/>
              </a:rPr>
              <a:t> </a:t>
            </a:r>
            <a:r>
              <a:rPr sz="2000" spc="-195" dirty="0">
                <a:cs typeface="Arial"/>
              </a:rPr>
              <a:t>as</a:t>
            </a:r>
            <a:r>
              <a:rPr sz="2000" spc="-185" dirty="0">
                <a:cs typeface="Arial"/>
              </a:rPr>
              <a:t> </a:t>
            </a:r>
            <a:r>
              <a:rPr sz="2000" spc="-75" dirty="0">
                <a:cs typeface="Arial"/>
              </a:rPr>
              <a:t>many</a:t>
            </a:r>
            <a:r>
              <a:rPr sz="2000" spc="-200" dirty="0">
                <a:cs typeface="Arial"/>
              </a:rPr>
              <a:t> </a:t>
            </a:r>
            <a:r>
              <a:rPr sz="2000" spc="-195" dirty="0">
                <a:cs typeface="Arial"/>
              </a:rPr>
              <a:t>as  </a:t>
            </a:r>
            <a:r>
              <a:rPr sz="2000" spc="-185" dirty="0">
                <a:cs typeface="Arial"/>
              </a:rPr>
              <a:t>10</a:t>
            </a:r>
            <a:r>
              <a:rPr sz="2000" spc="-200" dirty="0">
                <a:cs typeface="Arial"/>
              </a:rPr>
              <a:t> </a:t>
            </a:r>
            <a:r>
              <a:rPr sz="2000" spc="-145" dirty="0">
                <a:cs typeface="Arial"/>
              </a:rPr>
              <a:t>classes.</a:t>
            </a:r>
            <a:endParaRPr sz="2000" dirty="0">
              <a:cs typeface="Arial"/>
            </a:endParaRPr>
          </a:p>
          <a:p>
            <a:pPr marL="698500" marR="118110" lvl="1" indent="-228600" algn="just">
              <a:lnSpc>
                <a:spcPct val="90000"/>
              </a:lnSpc>
              <a:spcBef>
                <a:spcPts val="470"/>
              </a:spcBef>
              <a:buFont typeface="Wingdings"/>
              <a:buChar char=""/>
              <a:tabLst>
                <a:tab pos="699135" algn="l"/>
              </a:tabLst>
            </a:pPr>
            <a:r>
              <a:rPr sz="2000" spc="5" dirty="0">
                <a:cs typeface="Arial"/>
              </a:rPr>
              <a:t>If </a:t>
            </a:r>
            <a:r>
              <a:rPr sz="2000" spc="-70" dirty="0">
                <a:cs typeface="Arial"/>
              </a:rPr>
              <a:t>instead </a:t>
            </a:r>
            <a:r>
              <a:rPr sz="2000" spc="15" dirty="0">
                <a:cs typeface="Arial"/>
              </a:rPr>
              <a:t>of </a:t>
            </a:r>
            <a:r>
              <a:rPr sz="2000" spc="-95" dirty="0">
                <a:cs typeface="Arial"/>
              </a:rPr>
              <a:t>asking </a:t>
            </a:r>
            <a:r>
              <a:rPr sz="2000" spc="-50" dirty="0">
                <a:cs typeface="Arial"/>
              </a:rPr>
              <a:t>annotators </a:t>
            </a:r>
            <a:r>
              <a:rPr sz="2000" spc="50" dirty="0">
                <a:cs typeface="Arial"/>
              </a:rPr>
              <a:t>to </a:t>
            </a:r>
            <a:r>
              <a:rPr sz="2000" spc="-65" dirty="0">
                <a:cs typeface="Arial"/>
              </a:rPr>
              <a:t>judge </a:t>
            </a:r>
            <a:r>
              <a:rPr sz="2000" spc="-20" dirty="0">
                <a:cs typeface="Arial"/>
              </a:rPr>
              <a:t>the validity </a:t>
            </a:r>
            <a:r>
              <a:rPr sz="2000" spc="15" dirty="0">
                <a:cs typeface="Arial"/>
              </a:rPr>
              <a:t>of </a:t>
            </a:r>
            <a:r>
              <a:rPr sz="2000" spc="-160" dirty="0">
                <a:cs typeface="Arial"/>
              </a:rPr>
              <a:t>a </a:t>
            </a:r>
            <a:r>
              <a:rPr sz="2000" spc="-75" dirty="0">
                <a:cs typeface="Arial"/>
              </a:rPr>
              <a:t>specific </a:t>
            </a:r>
            <a:r>
              <a:rPr sz="2000" spc="-90" dirty="0">
                <a:cs typeface="Arial"/>
              </a:rPr>
              <a:t>label(s) </a:t>
            </a:r>
            <a:r>
              <a:rPr sz="2000" spc="-25" dirty="0">
                <a:cs typeface="Arial"/>
              </a:rPr>
              <a:t>in  </a:t>
            </a:r>
            <a:r>
              <a:rPr sz="2000" spc="-40" dirty="0">
                <a:cs typeface="Arial"/>
              </a:rPr>
              <a:t>isolation, </a:t>
            </a:r>
            <a:r>
              <a:rPr sz="2000" spc="-95" dirty="0">
                <a:cs typeface="Arial"/>
              </a:rPr>
              <a:t>asking </a:t>
            </a:r>
            <a:r>
              <a:rPr sz="2000" spc="-15" dirty="0">
                <a:cs typeface="Arial"/>
              </a:rPr>
              <a:t>them </a:t>
            </a:r>
            <a:r>
              <a:rPr sz="2000" spc="50" dirty="0">
                <a:cs typeface="Arial"/>
              </a:rPr>
              <a:t>to </a:t>
            </a:r>
            <a:r>
              <a:rPr sz="2000" spc="-120" dirty="0">
                <a:cs typeface="Arial"/>
              </a:rPr>
              <a:t>choose </a:t>
            </a:r>
            <a:r>
              <a:rPr sz="2000" spc="-20" dirty="0">
                <a:cs typeface="Arial"/>
              </a:rPr>
              <a:t>the </a:t>
            </a:r>
            <a:r>
              <a:rPr sz="2000" spc="-55" dirty="0">
                <a:cs typeface="Arial"/>
              </a:rPr>
              <a:t>main </a:t>
            </a:r>
            <a:r>
              <a:rPr sz="2000" spc="-35" dirty="0">
                <a:cs typeface="Arial"/>
              </a:rPr>
              <a:t>object </a:t>
            </a:r>
            <a:r>
              <a:rPr sz="2000" spc="-75" dirty="0">
                <a:cs typeface="Arial"/>
              </a:rPr>
              <a:t>among </a:t>
            </a:r>
            <a:r>
              <a:rPr sz="2000" spc="-110" dirty="0">
                <a:cs typeface="Arial"/>
              </a:rPr>
              <a:t>several </a:t>
            </a:r>
            <a:r>
              <a:rPr sz="2000" spc="-95" dirty="0">
                <a:cs typeface="Arial"/>
              </a:rPr>
              <a:t>possible  </a:t>
            </a:r>
            <a:r>
              <a:rPr sz="2000" spc="-90" dirty="0">
                <a:cs typeface="Arial"/>
              </a:rPr>
              <a:t>labels</a:t>
            </a:r>
            <a:r>
              <a:rPr sz="2000" spc="-160" dirty="0">
                <a:cs typeface="Arial"/>
              </a:rPr>
              <a:t> </a:t>
            </a:r>
            <a:r>
              <a:rPr sz="2000" spc="-70" dirty="0">
                <a:cs typeface="Arial"/>
              </a:rPr>
              <a:t>simultaneously</a:t>
            </a:r>
            <a:r>
              <a:rPr sz="2000" spc="-185" dirty="0">
                <a:cs typeface="Arial"/>
              </a:rPr>
              <a:t> </a:t>
            </a:r>
            <a:r>
              <a:rPr sz="2000" spc="-55" dirty="0">
                <a:cs typeface="Arial"/>
              </a:rPr>
              <a:t>(i.e.,</a:t>
            </a:r>
            <a:r>
              <a:rPr sz="2000" spc="-155" dirty="0">
                <a:cs typeface="Arial"/>
              </a:rPr>
              <a:t> </a:t>
            </a:r>
            <a:r>
              <a:rPr sz="2000" spc="-80" dirty="0">
                <a:cs typeface="Arial"/>
              </a:rPr>
              <a:t>via</a:t>
            </a:r>
            <a:r>
              <a:rPr sz="2000" spc="-175" dirty="0">
                <a:cs typeface="Arial"/>
              </a:rPr>
              <a:t> </a:t>
            </a:r>
            <a:r>
              <a:rPr sz="2000" spc="-20" dirty="0">
                <a:cs typeface="Arial"/>
              </a:rPr>
              <a:t>the</a:t>
            </a:r>
            <a:r>
              <a:rPr sz="2000" spc="-270" dirty="0">
                <a:cs typeface="Arial"/>
              </a:rPr>
              <a:t> </a:t>
            </a:r>
            <a:r>
              <a:rPr sz="2000" spc="-200" dirty="0">
                <a:cs typeface="Arial"/>
              </a:rPr>
              <a:t>CLASSIFY</a:t>
            </a:r>
            <a:r>
              <a:rPr sz="2000" spc="-185" dirty="0">
                <a:cs typeface="Arial"/>
              </a:rPr>
              <a:t> </a:t>
            </a:r>
            <a:r>
              <a:rPr sz="2000" spc="-65" dirty="0">
                <a:cs typeface="Arial"/>
              </a:rPr>
              <a:t>task),</a:t>
            </a:r>
            <a:r>
              <a:rPr sz="2000" spc="-140" dirty="0">
                <a:cs typeface="Arial"/>
              </a:rPr>
              <a:t> </a:t>
            </a:r>
            <a:r>
              <a:rPr sz="2000" spc="-30" dirty="0">
                <a:cs typeface="Arial"/>
              </a:rPr>
              <a:t>they</a:t>
            </a:r>
            <a:r>
              <a:rPr sz="2000" spc="-180" dirty="0">
                <a:cs typeface="Arial"/>
              </a:rPr>
              <a:t> </a:t>
            </a:r>
            <a:r>
              <a:rPr sz="2000" spc="-85" dirty="0">
                <a:cs typeface="Arial"/>
              </a:rPr>
              <a:t>select</a:t>
            </a:r>
            <a:r>
              <a:rPr sz="2000" spc="-175" dirty="0">
                <a:cs typeface="Arial"/>
              </a:rPr>
              <a:t> </a:t>
            </a:r>
            <a:r>
              <a:rPr sz="2000" spc="-55" dirty="0">
                <a:cs typeface="Arial"/>
              </a:rPr>
              <a:t>substantially  </a:t>
            </a:r>
            <a:r>
              <a:rPr sz="2000" spc="-40" dirty="0">
                <a:cs typeface="Arial"/>
              </a:rPr>
              <a:t>fewer</a:t>
            </a:r>
            <a:r>
              <a:rPr sz="2000" spc="-204" dirty="0">
                <a:cs typeface="Arial"/>
              </a:rPr>
              <a:t> </a:t>
            </a:r>
            <a:r>
              <a:rPr sz="2000" spc="-85" dirty="0">
                <a:cs typeface="Arial"/>
              </a:rPr>
              <a:t>labels.</a:t>
            </a:r>
            <a:endParaRPr sz="2000" dirty="0"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60680"/>
            <a:ext cx="5347335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4" dirty="0"/>
              <a:t>Bias</a:t>
            </a:r>
            <a:r>
              <a:rPr lang="en-US" spc="-254" dirty="0"/>
              <a:t> in </a:t>
            </a:r>
            <a:r>
              <a:rPr spc="-150" dirty="0"/>
              <a:t>Label </a:t>
            </a:r>
            <a:r>
              <a:rPr spc="-75" dirty="0"/>
              <a:t>Validation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530073" y="1353479"/>
            <a:ext cx="9372225" cy="51438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60680"/>
            <a:ext cx="5347335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4" dirty="0"/>
              <a:t>Bias </a:t>
            </a:r>
            <a:r>
              <a:rPr lang="en-US" spc="-45" dirty="0"/>
              <a:t>in </a:t>
            </a:r>
            <a:r>
              <a:rPr spc="-150" dirty="0"/>
              <a:t>Label </a:t>
            </a:r>
            <a:r>
              <a:rPr spc="-75" dirty="0"/>
              <a:t>Validation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380772"/>
            <a:ext cx="10306685" cy="408894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indent="-229235" algn="just">
              <a:lnSpc>
                <a:spcPct val="100000"/>
              </a:lnSpc>
              <a:spcBef>
                <a:spcPts val="385"/>
              </a:spcBef>
              <a:buChar char="•"/>
              <a:tabLst>
                <a:tab pos="241935" algn="l"/>
              </a:tabLst>
            </a:pPr>
            <a:r>
              <a:rPr sz="2000" spc="-105" dirty="0">
                <a:cs typeface="Arial"/>
              </a:rPr>
              <a:t>Confusing </a:t>
            </a:r>
            <a:r>
              <a:rPr sz="2000" spc="-180" dirty="0">
                <a:cs typeface="Arial"/>
              </a:rPr>
              <a:t>class</a:t>
            </a:r>
            <a:r>
              <a:rPr sz="2000" spc="-380" dirty="0">
                <a:cs typeface="Arial"/>
              </a:rPr>
              <a:t> </a:t>
            </a:r>
            <a:r>
              <a:rPr sz="2000" spc="-100" dirty="0">
                <a:cs typeface="Arial"/>
              </a:rPr>
              <a:t>pairs</a:t>
            </a:r>
            <a:endParaRPr sz="2000" dirty="0">
              <a:cs typeface="Arial"/>
            </a:endParaRPr>
          </a:p>
          <a:p>
            <a:pPr marL="698500" marR="535305" lvl="1" indent="-228600" algn="just">
              <a:lnSpc>
                <a:spcPts val="2590"/>
              </a:lnSpc>
              <a:spcBef>
                <a:spcPts val="575"/>
              </a:spcBef>
              <a:buFont typeface="Wingdings"/>
              <a:buChar char=""/>
              <a:tabLst>
                <a:tab pos="699135" algn="l"/>
              </a:tabLst>
            </a:pPr>
            <a:r>
              <a:rPr sz="2000" spc="-100" dirty="0">
                <a:cs typeface="Arial"/>
              </a:rPr>
              <a:t>There</a:t>
            </a:r>
            <a:r>
              <a:rPr sz="2000" spc="-180" dirty="0">
                <a:cs typeface="Arial"/>
              </a:rPr>
              <a:t> </a:t>
            </a:r>
            <a:r>
              <a:rPr sz="2000" spc="-100" dirty="0">
                <a:cs typeface="Arial"/>
              </a:rPr>
              <a:t>are</a:t>
            </a:r>
            <a:r>
              <a:rPr sz="2000" spc="-190" dirty="0">
                <a:cs typeface="Arial"/>
              </a:rPr>
              <a:t> </a:t>
            </a:r>
            <a:r>
              <a:rPr sz="2000" spc="-110" dirty="0">
                <a:cs typeface="Arial"/>
              </a:rPr>
              <a:t>several</a:t>
            </a:r>
            <a:r>
              <a:rPr sz="2000" spc="-180" dirty="0">
                <a:cs typeface="Arial"/>
              </a:rPr>
              <a:t> </a:t>
            </a:r>
            <a:r>
              <a:rPr sz="2000" spc="-90" dirty="0">
                <a:cs typeface="Arial"/>
              </a:rPr>
              <a:t>pairs</a:t>
            </a:r>
            <a:r>
              <a:rPr sz="2000" spc="-170" dirty="0">
                <a:cs typeface="Arial"/>
              </a:rPr>
              <a:t> </a:t>
            </a:r>
            <a:r>
              <a:rPr sz="2000" spc="15" dirty="0">
                <a:cs typeface="Arial"/>
              </a:rPr>
              <a:t>of</a:t>
            </a:r>
            <a:r>
              <a:rPr sz="2000" spc="-200" dirty="0">
                <a:cs typeface="Arial"/>
              </a:rPr>
              <a:t> </a:t>
            </a:r>
            <a:r>
              <a:rPr sz="2000" spc="-65" dirty="0">
                <a:cs typeface="Arial"/>
              </a:rPr>
              <a:t>ImageNet</a:t>
            </a:r>
            <a:r>
              <a:rPr sz="2000" spc="-180" dirty="0">
                <a:cs typeface="Arial"/>
              </a:rPr>
              <a:t> </a:t>
            </a:r>
            <a:r>
              <a:rPr sz="2000" spc="-165" dirty="0">
                <a:cs typeface="Arial"/>
              </a:rPr>
              <a:t>classes</a:t>
            </a:r>
            <a:r>
              <a:rPr sz="2000" spc="-185" dirty="0">
                <a:cs typeface="Arial"/>
              </a:rPr>
              <a:t> </a:t>
            </a:r>
            <a:r>
              <a:rPr sz="2000" spc="25" dirty="0">
                <a:cs typeface="Arial"/>
              </a:rPr>
              <a:t>that</a:t>
            </a:r>
            <a:r>
              <a:rPr sz="2000" spc="-165" dirty="0">
                <a:cs typeface="Arial"/>
              </a:rPr>
              <a:t> </a:t>
            </a:r>
            <a:r>
              <a:rPr sz="2000" spc="-50" dirty="0">
                <a:cs typeface="Arial"/>
              </a:rPr>
              <a:t>annotators</a:t>
            </a:r>
            <a:r>
              <a:rPr sz="2000" spc="-190" dirty="0">
                <a:cs typeface="Arial"/>
              </a:rPr>
              <a:t> </a:t>
            </a:r>
            <a:r>
              <a:rPr sz="2000" spc="-120" dirty="0">
                <a:cs typeface="Arial"/>
              </a:rPr>
              <a:t>have</a:t>
            </a:r>
            <a:r>
              <a:rPr sz="2000" spc="-180" dirty="0">
                <a:cs typeface="Arial"/>
              </a:rPr>
              <a:t> </a:t>
            </a:r>
            <a:r>
              <a:rPr sz="2000" spc="-25" dirty="0">
                <a:cs typeface="Arial"/>
              </a:rPr>
              <a:t>trouble</a:t>
            </a:r>
            <a:r>
              <a:rPr lang="en-US" sz="2000" spc="-25" dirty="0">
                <a:cs typeface="Arial"/>
              </a:rPr>
              <a:t> </a:t>
            </a:r>
            <a:r>
              <a:rPr sz="2000" spc="-10" dirty="0">
                <a:cs typeface="Arial"/>
              </a:rPr>
              <a:t>telling </a:t>
            </a:r>
            <a:r>
              <a:rPr sz="2000" spc="-80" dirty="0">
                <a:cs typeface="Arial"/>
              </a:rPr>
              <a:t>apart—they </a:t>
            </a:r>
            <a:r>
              <a:rPr sz="2000" spc="-55" dirty="0">
                <a:cs typeface="Arial"/>
              </a:rPr>
              <a:t>consistently </a:t>
            </a:r>
            <a:r>
              <a:rPr sz="2000" spc="-85" dirty="0">
                <a:cs typeface="Arial"/>
              </a:rPr>
              <a:t>select </a:t>
            </a:r>
            <a:r>
              <a:rPr sz="2000" dirty="0">
                <a:cs typeface="Arial"/>
              </a:rPr>
              <a:t>both </a:t>
            </a:r>
            <a:r>
              <a:rPr sz="2000" spc="-95" dirty="0">
                <a:cs typeface="Arial"/>
              </a:rPr>
              <a:t>labels </a:t>
            </a:r>
            <a:r>
              <a:rPr sz="2000" spc="-195" dirty="0">
                <a:cs typeface="Arial"/>
              </a:rPr>
              <a:t>as </a:t>
            </a:r>
            <a:r>
              <a:rPr sz="2000" spc="-55" dirty="0">
                <a:cs typeface="Arial"/>
              </a:rPr>
              <a:t>valid </a:t>
            </a:r>
            <a:r>
              <a:rPr sz="2000" spc="15" dirty="0">
                <a:cs typeface="Arial"/>
              </a:rPr>
              <a:t>for </a:t>
            </a:r>
            <a:r>
              <a:rPr sz="2000" spc="-100" dirty="0">
                <a:cs typeface="Arial"/>
              </a:rPr>
              <a:t>images </a:t>
            </a:r>
            <a:r>
              <a:rPr sz="2000" spc="15" dirty="0">
                <a:cs typeface="Arial"/>
              </a:rPr>
              <a:t>of </a:t>
            </a:r>
            <a:r>
              <a:rPr sz="2000" spc="-30" dirty="0">
                <a:cs typeface="Arial"/>
              </a:rPr>
              <a:t>either</a:t>
            </a:r>
            <a:r>
              <a:rPr sz="2000" spc="-180" dirty="0">
                <a:cs typeface="Arial"/>
              </a:rPr>
              <a:t> </a:t>
            </a:r>
            <a:r>
              <a:rPr sz="2000" spc="-135" dirty="0">
                <a:cs typeface="Arial"/>
              </a:rPr>
              <a:t>class.</a:t>
            </a:r>
            <a:endParaRPr sz="2000" dirty="0">
              <a:cs typeface="Arial"/>
            </a:endParaRPr>
          </a:p>
          <a:p>
            <a:pPr marL="698500" lvl="1" indent="-229235" algn="just">
              <a:lnSpc>
                <a:spcPct val="100000"/>
              </a:lnSpc>
              <a:spcBef>
                <a:spcPts val="180"/>
              </a:spcBef>
              <a:buFont typeface="Wingdings"/>
              <a:buChar char=""/>
              <a:tabLst>
                <a:tab pos="699135" algn="l"/>
              </a:tabLst>
            </a:pPr>
            <a:r>
              <a:rPr sz="2000" spc="-95" dirty="0">
                <a:cs typeface="Arial"/>
              </a:rPr>
              <a:t>On</a:t>
            </a:r>
            <a:r>
              <a:rPr sz="2000" spc="-195" dirty="0">
                <a:cs typeface="Arial"/>
              </a:rPr>
              <a:t> </a:t>
            </a:r>
            <a:r>
              <a:rPr sz="2000" spc="-114" dirty="0">
                <a:cs typeface="Arial"/>
              </a:rPr>
              <a:t>some</a:t>
            </a:r>
            <a:r>
              <a:rPr sz="2000" spc="-204" dirty="0">
                <a:cs typeface="Arial"/>
              </a:rPr>
              <a:t> </a:t>
            </a:r>
            <a:r>
              <a:rPr sz="2000" spc="15" dirty="0">
                <a:cs typeface="Arial"/>
              </a:rPr>
              <a:t>of</a:t>
            </a:r>
            <a:r>
              <a:rPr sz="2000" spc="-195" dirty="0">
                <a:cs typeface="Arial"/>
              </a:rPr>
              <a:t> </a:t>
            </a:r>
            <a:r>
              <a:rPr sz="2000" spc="-85" dirty="0">
                <a:cs typeface="Arial"/>
              </a:rPr>
              <a:t>these</a:t>
            </a:r>
            <a:r>
              <a:rPr sz="2000" spc="-170" dirty="0">
                <a:cs typeface="Arial"/>
              </a:rPr>
              <a:t> </a:t>
            </a:r>
            <a:r>
              <a:rPr sz="2000" spc="-90" dirty="0">
                <a:cs typeface="Arial"/>
              </a:rPr>
              <a:t>pairs</a:t>
            </a:r>
            <a:r>
              <a:rPr sz="2000" spc="-190" dirty="0">
                <a:cs typeface="Arial"/>
              </a:rPr>
              <a:t> </a:t>
            </a:r>
            <a:r>
              <a:rPr sz="2000" spc="-85" dirty="0">
                <a:cs typeface="Arial"/>
              </a:rPr>
              <a:t>we</a:t>
            </a:r>
            <a:r>
              <a:rPr sz="2000" spc="-185" dirty="0">
                <a:cs typeface="Arial"/>
              </a:rPr>
              <a:t> </a:t>
            </a:r>
            <a:r>
              <a:rPr sz="2000" spc="-175" dirty="0">
                <a:cs typeface="Arial"/>
              </a:rPr>
              <a:t>see</a:t>
            </a:r>
            <a:r>
              <a:rPr sz="2000" spc="-190" dirty="0">
                <a:cs typeface="Arial"/>
              </a:rPr>
              <a:t> </a:t>
            </a:r>
            <a:r>
              <a:rPr sz="2000" spc="25" dirty="0">
                <a:cs typeface="Arial"/>
              </a:rPr>
              <a:t>that</a:t>
            </a:r>
            <a:r>
              <a:rPr sz="2000" spc="-155" dirty="0">
                <a:cs typeface="Arial"/>
              </a:rPr>
              <a:t> </a:t>
            </a:r>
            <a:r>
              <a:rPr sz="2000" spc="-80" dirty="0">
                <a:cs typeface="Arial"/>
              </a:rPr>
              <a:t>models</a:t>
            </a:r>
            <a:r>
              <a:rPr sz="2000" spc="-200" dirty="0">
                <a:cs typeface="Arial"/>
              </a:rPr>
              <a:t> </a:t>
            </a:r>
            <a:r>
              <a:rPr sz="2000" spc="-5" dirty="0">
                <a:cs typeface="Arial"/>
              </a:rPr>
              <a:t>still</a:t>
            </a:r>
            <a:r>
              <a:rPr sz="2000" spc="-155" dirty="0">
                <a:cs typeface="Arial"/>
              </a:rPr>
              <a:t> </a:t>
            </a:r>
            <a:r>
              <a:rPr sz="2000" spc="-25" dirty="0">
                <a:cs typeface="Arial"/>
              </a:rPr>
              <a:t>perform</a:t>
            </a:r>
            <a:r>
              <a:rPr sz="2000" spc="-225" dirty="0">
                <a:cs typeface="Arial"/>
              </a:rPr>
              <a:t> </a:t>
            </a:r>
            <a:r>
              <a:rPr sz="2000" spc="-35" dirty="0">
                <a:cs typeface="Arial"/>
              </a:rPr>
              <a:t>well.</a:t>
            </a:r>
            <a:endParaRPr sz="2000" dirty="0">
              <a:cs typeface="Arial"/>
            </a:endParaRPr>
          </a:p>
          <a:p>
            <a:pPr marL="698500" marR="323850" lvl="1" indent="-228600" algn="just">
              <a:lnSpc>
                <a:spcPts val="2590"/>
              </a:lnSpc>
              <a:spcBef>
                <a:spcPts val="535"/>
              </a:spcBef>
              <a:buFont typeface="Wingdings"/>
              <a:buChar char=""/>
              <a:tabLst>
                <a:tab pos="699135" algn="l"/>
              </a:tabLst>
            </a:pPr>
            <a:r>
              <a:rPr sz="2000" spc="-95" dirty="0">
                <a:cs typeface="Arial"/>
              </a:rPr>
              <a:t>However,</a:t>
            </a:r>
            <a:r>
              <a:rPr sz="2000" spc="-185" dirty="0">
                <a:cs typeface="Arial"/>
              </a:rPr>
              <a:t> </a:t>
            </a:r>
            <a:r>
              <a:rPr sz="2000" spc="15" dirty="0">
                <a:cs typeface="Arial"/>
              </a:rPr>
              <a:t>for</a:t>
            </a:r>
            <a:r>
              <a:rPr sz="2000" spc="-204" dirty="0">
                <a:cs typeface="Arial"/>
              </a:rPr>
              <a:t> </a:t>
            </a:r>
            <a:r>
              <a:rPr sz="2000" spc="-25" dirty="0">
                <a:cs typeface="Arial"/>
              </a:rPr>
              <a:t>other</a:t>
            </a:r>
            <a:r>
              <a:rPr sz="2000" spc="-195" dirty="0">
                <a:cs typeface="Arial"/>
              </a:rPr>
              <a:t> </a:t>
            </a:r>
            <a:r>
              <a:rPr sz="2000" spc="-80" dirty="0">
                <a:cs typeface="Arial"/>
              </a:rPr>
              <a:t>pairs,</a:t>
            </a:r>
            <a:r>
              <a:rPr sz="2000" spc="-150" dirty="0">
                <a:cs typeface="Arial"/>
              </a:rPr>
              <a:t> </a:t>
            </a:r>
            <a:r>
              <a:rPr sz="2000" spc="-114" dirty="0">
                <a:cs typeface="Arial"/>
              </a:rPr>
              <a:t>even</a:t>
            </a:r>
            <a:r>
              <a:rPr sz="2000" spc="-180" dirty="0">
                <a:cs typeface="Arial"/>
              </a:rPr>
              <a:t> </a:t>
            </a:r>
            <a:r>
              <a:rPr sz="2000" spc="-15" dirty="0">
                <a:cs typeface="Arial"/>
              </a:rPr>
              <a:t>state-of-the-art</a:t>
            </a:r>
            <a:r>
              <a:rPr sz="2000" spc="-185" dirty="0">
                <a:cs typeface="Arial"/>
              </a:rPr>
              <a:t> </a:t>
            </a:r>
            <a:r>
              <a:rPr sz="2000" spc="-80" dirty="0">
                <a:cs typeface="Arial"/>
              </a:rPr>
              <a:t>models</a:t>
            </a:r>
            <a:r>
              <a:rPr sz="2000" spc="-185" dirty="0">
                <a:cs typeface="Arial"/>
              </a:rPr>
              <a:t> </a:t>
            </a:r>
            <a:r>
              <a:rPr sz="2000" spc="-120" dirty="0">
                <a:cs typeface="Arial"/>
              </a:rPr>
              <a:t>have</a:t>
            </a:r>
            <a:r>
              <a:rPr sz="2000" spc="-185" dirty="0">
                <a:cs typeface="Arial"/>
              </a:rPr>
              <a:t> </a:t>
            </a:r>
            <a:r>
              <a:rPr sz="2000" spc="-45" dirty="0">
                <a:cs typeface="Arial"/>
              </a:rPr>
              <a:t>poor</a:t>
            </a:r>
            <a:r>
              <a:rPr sz="2000" spc="-200" dirty="0">
                <a:cs typeface="Arial"/>
              </a:rPr>
              <a:t> </a:t>
            </a:r>
            <a:r>
              <a:rPr sz="2000" spc="-120" dirty="0">
                <a:cs typeface="Arial"/>
              </a:rPr>
              <a:t>accuracy  </a:t>
            </a:r>
            <a:r>
              <a:rPr sz="2000" spc="-55" dirty="0">
                <a:cs typeface="Arial"/>
              </a:rPr>
              <a:t>(below</a:t>
            </a:r>
            <a:r>
              <a:rPr sz="2000" spc="-185" dirty="0">
                <a:cs typeface="Arial"/>
              </a:rPr>
              <a:t> </a:t>
            </a:r>
            <a:r>
              <a:rPr sz="2000" spc="-105" dirty="0">
                <a:cs typeface="Arial"/>
              </a:rPr>
              <a:t>40%).</a:t>
            </a:r>
            <a:endParaRPr sz="2000" dirty="0">
              <a:cs typeface="Arial"/>
            </a:endParaRPr>
          </a:p>
          <a:p>
            <a:pPr marL="698500" marR="5080" lvl="1" indent="-228600" algn="just">
              <a:lnSpc>
                <a:spcPct val="90000"/>
              </a:lnSpc>
              <a:spcBef>
                <a:spcPts val="470"/>
              </a:spcBef>
              <a:buFont typeface="Wingdings"/>
              <a:buChar char=""/>
              <a:tabLst>
                <a:tab pos="699135" algn="l"/>
              </a:tabLst>
            </a:pPr>
            <a:r>
              <a:rPr sz="2000" spc="10" dirty="0">
                <a:cs typeface="Arial"/>
              </a:rPr>
              <a:t>If </a:t>
            </a:r>
            <a:r>
              <a:rPr sz="2000" spc="25" dirty="0">
                <a:cs typeface="Arial"/>
              </a:rPr>
              <a:t>that </a:t>
            </a:r>
            <a:r>
              <a:rPr sz="2000" spc="-105" dirty="0">
                <a:cs typeface="Arial"/>
              </a:rPr>
              <a:t>is </a:t>
            </a:r>
            <a:r>
              <a:rPr sz="2000" spc="-75" dirty="0">
                <a:cs typeface="Arial"/>
              </a:rPr>
              <a:t>indeed </a:t>
            </a:r>
            <a:r>
              <a:rPr sz="2000" spc="-20" dirty="0">
                <a:cs typeface="Arial"/>
              </a:rPr>
              <a:t>the </a:t>
            </a:r>
            <a:r>
              <a:rPr sz="2000" spc="-145" dirty="0">
                <a:cs typeface="Arial"/>
              </a:rPr>
              <a:t>case, </a:t>
            </a:r>
            <a:r>
              <a:rPr sz="2000" spc="95" dirty="0">
                <a:cs typeface="Arial"/>
              </a:rPr>
              <a:t>it </a:t>
            </a:r>
            <a:r>
              <a:rPr sz="2000" spc="-105" dirty="0">
                <a:cs typeface="Arial"/>
              </a:rPr>
              <a:t>is </a:t>
            </a:r>
            <a:r>
              <a:rPr sz="2000" spc="-45" dirty="0">
                <a:cs typeface="Arial"/>
              </a:rPr>
              <a:t>natural </a:t>
            </a:r>
            <a:r>
              <a:rPr sz="2000" spc="50" dirty="0">
                <a:cs typeface="Arial"/>
              </a:rPr>
              <a:t>to </a:t>
            </a:r>
            <a:r>
              <a:rPr sz="2000" spc="-60" dirty="0">
                <a:cs typeface="Arial"/>
              </a:rPr>
              <a:t>wonder </a:t>
            </a:r>
            <a:r>
              <a:rPr sz="2000" spc="-45" dirty="0">
                <a:cs typeface="Arial"/>
              </a:rPr>
              <a:t>whether </a:t>
            </a:r>
            <a:r>
              <a:rPr sz="2000" spc="-120" dirty="0">
                <a:cs typeface="Arial"/>
              </a:rPr>
              <a:t>accuracy </a:t>
            </a:r>
            <a:r>
              <a:rPr sz="2000" spc="-70" dirty="0">
                <a:cs typeface="Arial"/>
              </a:rPr>
              <a:t>on  </a:t>
            </a:r>
            <a:r>
              <a:rPr sz="2000" spc="-85" dirty="0">
                <a:cs typeface="Arial"/>
              </a:rPr>
              <a:t>ambiguous</a:t>
            </a:r>
            <a:r>
              <a:rPr sz="2000" spc="-204" dirty="0">
                <a:cs typeface="Arial"/>
              </a:rPr>
              <a:t> </a:t>
            </a:r>
            <a:r>
              <a:rPr sz="2000" spc="-165" dirty="0">
                <a:cs typeface="Arial"/>
              </a:rPr>
              <a:t>classes</a:t>
            </a:r>
            <a:r>
              <a:rPr sz="2000" spc="-175" dirty="0">
                <a:cs typeface="Arial"/>
              </a:rPr>
              <a:t> </a:t>
            </a:r>
            <a:r>
              <a:rPr sz="2000" spc="-130" dirty="0">
                <a:cs typeface="Arial"/>
              </a:rPr>
              <a:t>can</a:t>
            </a:r>
            <a:r>
              <a:rPr sz="2000" spc="-200" dirty="0">
                <a:cs typeface="Arial"/>
              </a:rPr>
              <a:t> </a:t>
            </a:r>
            <a:r>
              <a:rPr sz="2000" spc="-95" dirty="0">
                <a:cs typeface="Arial"/>
              </a:rPr>
              <a:t>be</a:t>
            </a:r>
            <a:r>
              <a:rPr sz="2000" spc="-185" dirty="0">
                <a:cs typeface="Arial"/>
              </a:rPr>
              <a:t> </a:t>
            </a:r>
            <a:r>
              <a:rPr sz="2000" spc="-50" dirty="0">
                <a:cs typeface="Arial"/>
              </a:rPr>
              <a:t>improved</a:t>
            </a:r>
            <a:r>
              <a:rPr sz="2000" spc="-165" dirty="0">
                <a:cs typeface="Arial"/>
              </a:rPr>
              <a:t> </a:t>
            </a:r>
            <a:r>
              <a:rPr sz="2000" spc="10" dirty="0">
                <a:cs typeface="Arial"/>
              </a:rPr>
              <a:t>without</a:t>
            </a:r>
            <a:r>
              <a:rPr sz="2000" spc="-170" dirty="0">
                <a:cs typeface="Arial"/>
              </a:rPr>
              <a:t> </a:t>
            </a:r>
            <a:r>
              <a:rPr sz="2000" dirty="0">
                <a:cs typeface="Arial"/>
              </a:rPr>
              <a:t>overfitting</a:t>
            </a:r>
            <a:r>
              <a:rPr sz="2000" spc="-170" dirty="0">
                <a:cs typeface="Arial"/>
              </a:rPr>
              <a:t> </a:t>
            </a:r>
            <a:r>
              <a:rPr sz="2000" spc="50" dirty="0">
                <a:cs typeface="Arial"/>
              </a:rPr>
              <a:t>to</a:t>
            </a:r>
            <a:r>
              <a:rPr sz="2000" spc="-185" dirty="0">
                <a:cs typeface="Arial"/>
              </a:rPr>
              <a:t> </a:t>
            </a:r>
            <a:r>
              <a:rPr sz="2000" spc="-20" dirty="0">
                <a:cs typeface="Arial"/>
              </a:rPr>
              <a:t>the</a:t>
            </a:r>
            <a:r>
              <a:rPr sz="2000" spc="-180" dirty="0">
                <a:cs typeface="Arial"/>
              </a:rPr>
              <a:t> </a:t>
            </a:r>
            <a:r>
              <a:rPr sz="2000" spc="-60" dirty="0">
                <a:cs typeface="Arial"/>
              </a:rPr>
              <a:t>ImageNet</a:t>
            </a:r>
            <a:r>
              <a:rPr sz="2000" spc="-180" dirty="0">
                <a:cs typeface="Arial"/>
              </a:rPr>
              <a:t> </a:t>
            </a:r>
            <a:r>
              <a:rPr sz="2000" spc="-15" dirty="0">
                <a:cs typeface="Arial"/>
              </a:rPr>
              <a:t>test  </a:t>
            </a:r>
            <a:r>
              <a:rPr sz="2000" spc="-65" dirty="0">
                <a:cs typeface="Arial"/>
              </a:rPr>
              <a:t>set.</a:t>
            </a:r>
            <a:endParaRPr lang="en-US" sz="2000" spc="-65" dirty="0">
              <a:cs typeface="Arial"/>
            </a:endParaRPr>
          </a:p>
          <a:p>
            <a:pPr marL="698500" marR="5080" lvl="1" indent="-228600" algn="just">
              <a:lnSpc>
                <a:spcPts val="2590"/>
              </a:lnSpc>
              <a:spcBef>
                <a:spcPts val="575"/>
              </a:spcBef>
              <a:buFont typeface="Wingdings"/>
              <a:buChar char=""/>
              <a:tabLst>
                <a:tab pos="699135" algn="l"/>
              </a:tabLst>
            </a:pPr>
            <a:r>
              <a:rPr lang="en-US" sz="2000" spc="-114" dirty="0">
                <a:cs typeface="Arial"/>
              </a:rPr>
              <a:t>The</a:t>
            </a:r>
            <a:r>
              <a:rPr lang="en-US" sz="2000" spc="-180" dirty="0">
                <a:cs typeface="Arial"/>
              </a:rPr>
              <a:t> </a:t>
            </a:r>
            <a:r>
              <a:rPr lang="en-US" sz="2000" spc="-50" dirty="0">
                <a:cs typeface="Arial"/>
              </a:rPr>
              <a:t>annotators’</a:t>
            </a:r>
            <a:r>
              <a:rPr lang="en-US" sz="2000" spc="-185" dirty="0">
                <a:cs typeface="Arial"/>
              </a:rPr>
              <a:t> </a:t>
            </a:r>
            <a:r>
              <a:rPr lang="en-US" sz="2000" spc="-15" dirty="0">
                <a:cs typeface="Arial"/>
              </a:rPr>
              <a:t>inability</a:t>
            </a:r>
            <a:r>
              <a:rPr lang="en-US" sz="2000" spc="-130" dirty="0">
                <a:cs typeface="Arial"/>
              </a:rPr>
              <a:t> </a:t>
            </a:r>
            <a:r>
              <a:rPr lang="en-US" sz="2000" spc="50" dirty="0">
                <a:cs typeface="Arial"/>
              </a:rPr>
              <a:t>to</a:t>
            </a:r>
            <a:r>
              <a:rPr lang="en-US" sz="2000" spc="-185" dirty="0">
                <a:cs typeface="Arial"/>
              </a:rPr>
              <a:t> </a:t>
            </a:r>
            <a:r>
              <a:rPr lang="en-US" sz="2000" spc="-65" dirty="0">
                <a:cs typeface="Arial"/>
              </a:rPr>
              <a:t>remedy</a:t>
            </a:r>
            <a:r>
              <a:rPr lang="en-US" sz="2000" spc="-185" dirty="0">
                <a:cs typeface="Arial"/>
              </a:rPr>
              <a:t> </a:t>
            </a:r>
            <a:r>
              <a:rPr lang="en-US" sz="2000" spc="-95" dirty="0">
                <a:cs typeface="Arial"/>
              </a:rPr>
              <a:t>overlaps</a:t>
            </a:r>
            <a:r>
              <a:rPr lang="en-US" sz="2000" spc="-185" dirty="0">
                <a:cs typeface="Arial"/>
              </a:rPr>
              <a:t> </a:t>
            </a:r>
            <a:r>
              <a:rPr lang="en-US" sz="2000" spc="-25" dirty="0">
                <a:cs typeface="Arial"/>
              </a:rPr>
              <a:t>in</a:t>
            </a:r>
            <a:r>
              <a:rPr lang="en-US" sz="2000" spc="-185" dirty="0">
                <a:cs typeface="Arial"/>
              </a:rPr>
              <a:t> </a:t>
            </a:r>
            <a:r>
              <a:rPr lang="en-US" sz="2000" spc="-20" dirty="0">
                <a:cs typeface="Arial"/>
              </a:rPr>
              <a:t>the</a:t>
            </a:r>
            <a:r>
              <a:rPr lang="en-US" sz="2000" spc="-175" dirty="0">
                <a:cs typeface="Arial"/>
              </a:rPr>
              <a:t> </a:t>
            </a:r>
            <a:r>
              <a:rPr lang="en-US" sz="2000" spc="-170" dirty="0">
                <a:cs typeface="Arial"/>
              </a:rPr>
              <a:t>case</a:t>
            </a:r>
            <a:r>
              <a:rPr lang="en-US" sz="2000" spc="-185" dirty="0">
                <a:cs typeface="Arial"/>
              </a:rPr>
              <a:t> </a:t>
            </a:r>
            <a:r>
              <a:rPr lang="en-US" sz="2000" spc="20" dirty="0">
                <a:cs typeface="Arial"/>
              </a:rPr>
              <a:t>of</a:t>
            </a:r>
            <a:r>
              <a:rPr lang="en-US" sz="2000" spc="-204" dirty="0">
                <a:cs typeface="Arial"/>
              </a:rPr>
              <a:t> </a:t>
            </a:r>
            <a:r>
              <a:rPr lang="en-US" sz="2000" spc="-85" dirty="0">
                <a:cs typeface="Arial"/>
              </a:rPr>
              <a:t>ambiguous</a:t>
            </a:r>
            <a:r>
              <a:rPr lang="en-US" sz="2000" spc="-195" dirty="0">
                <a:cs typeface="Arial"/>
              </a:rPr>
              <a:t> </a:t>
            </a:r>
            <a:r>
              <a:rPr lang="en-US" sz="2000" spc="-155" dirty="0">
                <a:cs typeface="Arial"/>
              </a:rPr>
              <a:t>class  </a:t>
            </a:r>
            <a:r>
              <a:rPr lang="en-US" sz="2000" spc="-90" dirty="0">
                <a:cs typeface="Arial"/>
              </a:rPr>
              <a:t>pairs </a:t>
            </a:r>
            <a:r>
              <a:rPr lang="en-US" sz="2000" spc="-65" dirty="0">
                <a:cs typeface="Arial"/>
              </a:rPr>
              <a:t>could </a:t>
            </a:r>
            <a:r>
              <a:rPr lang="en-US" sz="2000" spc="-95" dirty="0">
                <a:cs typeface="Arial"/>
              </a:rPr>
              <a:t>be due </a:t>
            </a:r>
            <a:r>
              <a:rPr lang="en-US" sz="2000" spc="50" dirty="0">
                <a:cs typeface="Arial"/>
              </a:rPr>
              <a:t>to </a:t>
            </a:r>
            <a:r>
              <a:rPr lang="en-US" sz="2000" spc="-20" dirty="0">
                <a:cs typeface="Arial"/>
              </a:rPr>
              <a:t>the </a:t>
            </a:r>
            <a:r>
              <a:rPr lang="en-US" sz="2000" spc="-120" dirty="0">
                <a:cs typeface="Arial"/>
              </a:rPr>
              <a:t>presence </a:t>
            </a:r>
            <a:r>
              <a:rPr lang="en-US" sz="2000" spc="15" dirty="0">
                <a:cs typeface="Arial"/>
              </a:rPr>
              <a:t>of </a:t>
            </a:r>
            <a:r>
              <a:rPr lang="en-US" sz="2000" spc="-165" dirty="0">
                <a:cs typeface="Arial"/>
              </a:rPr>
              <a:t>classes </a:t>
            </a:r>
            <a:r>
              <a:rPr lang="en-US" sz="2000" spc="25" dirty="0">
                <a:cs typeface="Arial"/>
              </a:rPr>
              <a:t>that </a:t>
            </a:r>
            <a:r>
              <a:rPr lang="en-US" sz="2000" spc="-100" dirty="0">
                <a:cs typeface="Arial"/>
              </a:rPr>
              <a:t>are </a:t>
            </a:r>
            <a:r>
              <a:rPr lang="en-US" sz="2000" spc="-65" dirty="0">
                <a:cs typeface="Arial"/>
              </a:rPr>
              <a:t>semantically </a:t>
            </a:r>
            <a:r>
              <a:rPr lang="en-US" sz="2000" spc="-30" dirty="0">
                <a:cs typeface="Arial"/>
              </a:rPr>
              <a:t>quite </a:t>
            </a:r>
            <a:r>
              <a:rPr lang="en-US" sz="2000" spc="-65" dirty="0">
                <a:cs typeface="Arial"/>
              </a:rPr>
              <a:t>similar,</a:t>
            </a:r>
            <a:r>
              <a:rPr lang="en-US" sz="2000" spc="-170" dirty="0">
                <a:cs typeface="Arial"/>
              </a:rPr>
              <a:t> </a:t>
            </a:r>
            <a:r>
              <a:rPr lang="en-US" sz="2000" spc="-60" dirty="0">
                <a:cs typeface="Arial"/>
              </a:rPr>
              <a:t>e.g.,</a:t>
            </a:r>
            <a:r>
              <a:rPr lang="en-US" sz="2000" spc="-180" dirty="0">
                <a:cs typeface="Arial"/>
              </a:rPr>
              <a:t> </a:t>
            </a:r>
            <a:r>
              <a:rPr lang="en-US" sz="2000" spc="40" dirty="0">
                <a:cs typeface="Arial"/>
              </a:rPr>
              <a:t>“rifle”</a:t>
            </a:r>
            <a:r>
              <a:rPr lang="en-US" sz="2000" spc="-175" dirty="0">
                <a:cs typeface="Arial"/>
              </a:rPr>
              <a:t> </a:t>
            </a:r>
            <a:r>
              <a:rPr lang="en-US" sz="2000" spc="-95" dirty="0">
                <a:cs typeface="Arial"/>
              </a:rPr>
              <a:t>and</a:t>
            </a:r>
            <a:r>
              <a:rPr lang="en-US" sz="2000" spc="-190" dirty="0">
                <a:cs typeface="Arial"/>
              </a:rPr>
              <a:t> </a:t>
            </a:r>
            <a:r>
              <a:rPr lang="en-US" sz="2000" spc="-70" dirty="0">
                <a:cs typeface="Arial"/>
              </a:rPr>
              <a:t>“assault</a:t>
            </a:r>
            <a:r>
              <a:rPr lang="en-US" sz="2000" spc="-204" dirty="0">
                <a:cs typeface="Arial"/>
              </a:rPr>
              <a:t> </a:t>
            </a:r>
            <a:r>
              <a:rPr lang="en-US" sz="2000" dirty="0">
                <a:cs typeface="Arial"/>
              </a:rPr>
              <a:t>rifle”.</a:t>
            </a:r>
          </a:p>
          <a:p>
            <a:pPr marL="698500" marR="167005" lvl="1" indent="-228600" algn="just">
              <a:lnSpc>
                <a:spcPct val="90000"/>
              </a:lnSpc>
              <a:spcBef>
                <a:spcPts val="470"/>
              </a:spcBef>
              <a:buFont typeface="Wingdings"/>
              <a:buChar char=""/>
              <a:tabLst>
                <a:tab pos="699135" algn="l"/>
              </a:tabLst>
            </a:pPr>
            <a:r>
              <a:rPr lang="en-US" sz="2000" spc="-75" dirty="0">
                <a:cs typeface="Arial"/>
              </a:rPr>
              <a:t>In</a:t>
            </a:r>
            <a:r>
              <a:rPr lang="en-US" sz="2000" spc="-200" dirty="0">
                <a:cs typeface="Arial"/>
              </a:rPr>
              <a:t> </a:t>
            </a:r>
            <a:r>
              <a:rPr lang="en-US" sz="2000" spc="-114" dirty="0">
                <a:cs typeface="Arial"/>
              </a:rPr>
              <a:t>some</a:t>
            </a:r>
            <a:r>
              <a:rPr lang="en-US" sz="2000" spc="-200" dirty="0">
                <a:cs typeface="Arial"/>
              </a:rPr>
              <a:t> </a:t>
            </a:r>
            <a:r>
              <a:rPr lang="en-US" sz="2000" spc="-160" dirty="0">
                <a:cs typeface="Arial"/>
              </a:rPr>
              <a:t>cases,</a:t>
            </a:r>
            <a:r>
              <a:rPr lang="en-US" sz="2000" spc="-165" dirty="0">
                <a:cs typeface="Arial"/>
              </a:rPr>
              <a:t> </a:t>
            </a:r>
            <a:r>
              <a:rPr lang="en-US" sz="2000" spc="-40" dirty="0">
                <a:cs typeface="Arial"/>
              </a:rPr>
              <a:t>there</a:t>
            </a:r>
            <a:r>
              <a:rPr lang="en-US" sz="2000" spc="-180" dirty="0">
                <a:cs typeface="Arial"/>
              </a:rPr>
              <a:t> </a:t>
            </a:r>
            <a:r>
              <a:rPr lang="en-US" sz="2000" spc="-105" dirty="0">
                <a:cs typeface="Arial"/>
              </a:rPr>
              <a:t>also</a:t>
            </a:r>
            <a:r>
              <a:rPr lang="en-US" sz="2000" spc="-185" dirty="0">
                <a:cs typeface="Arial"/>
              </a:rPr>
              <a:t> </a:t>
            </a:r>
            <a:r>
              <a:rPr lang="en-US" sz="2000" spc="-80" dirty="0">
                <a:cs typeface="Arial"/>
              </a:rPr>
              <a:t>were</a:t>
            </a:r>
            <a:r>
              <a:rPr lang="en-US" sz="2000" spc="-180" dirty="0">
                <a:cs typeface="Arial"/>
              </a:rPr>
              <a:t> </a:t>
            </a:r>
            <a:r>
              <a:rPr lang="en-US" sz="2000" spc="-70" dirty="0">
                <a:cs typeface="Arial"/>
              </a:rPr>
              <a:t>errors</a:t>
            </a:r>
            <a:r>
              <a:rPr lang="en-US" sz="2000" spc="-204" dirty="0">
                <a:cs typeface="Arial"/>
              </a:rPr>
              <a:t> </a:t>
            </a:r>
            <a:r>
              <a:rPr lang="en-US" sz="2000" spc="-25" dirty="0">
                <a:cs typeface="Arial"/>
              </a:rPr>
              <a:t>in</a:t>
            </a:r>
            <a:r>
              <a:rPr lang="en-US" sz="2000" spc="-185" dirty="0">
                <a:cs typeface="Arial"/>
              </a:rPr>
              <a:t> </a:t>
            </a:r>
            <a:r>
              <a:rPr lang="en-US" sz="2000" spc="-20" dirty="0">
                <a:cs typeface="Arial"/>
              </a:rPr>
              <a:t>the</a:t>
            </a:r>
            <a:r>
              <a:rPr lang="en-US" sz="2000" spc="-170" dirty="0">
                <a:cs typeface="Arial"/>
              </a:rPr>
              <a:t> </a:t>
            </a:r>
            <a:r>
              <a:rPr lang="en-US" sz="2000" spc="-70" dirty="0">
                <a:cs typeface="Arial"/>
              </a:rPr>
              <a:t>task</a:t>
            </a:r>
            <a:r>
              <a:rPr lang="en-US" sz="2000" spc="-195" dirty="0">
                <a:cs typeface="Arial"/>
              </a:rPr>
              <a:t> </a:t>
            </a:r>
            <a:r>
              <a:rPr lang="en-US" sz="2000" spc="-70" dirty="0">
                <a:cs typeface="Arial"/>
              </a:rPr>
              <a:t>setup.</a:t>
            </a:r>
            <a:r>
              <a:rPr lang="en-US" sz="2000" spc="-185" dirty="0">
                <a:cs typeface="Arial"/>
              </a:rPr>
              <a:t> </a:t>
            </a:r>
            <a:r>
              <a:rPr lang="en-US" sz="2000" spc="-105" dirty="0">
                <a:cs typeface="Arial"/>
              </a:rPr>
              <a:t>For</a:t>
            </a:r>
            <a:r>
              <a:rPr lang="en-US" sz="2000" spc="-195" dirty="0">
                <a:cs typeface="Arial"/>
              </a:rPr>
              <a:t> </a:t>
            </a:r>
            <a:r>
              <a:rPr lang="en-US" sz="2000" spc="-80" dirty="0">
                <a:cs typeface="Arial"/>
              </a:rPr>
              <a:t>instance,</a:t>
            </a:r>
            <a:r>
              <a:rPr lang="en-US" sz="2000" spc="-170" dirty="0">
                <a:cs typeface="Arial"/>
              </a:rPr>
              <a:t> </a:t>
            </a:r>
            <a:r>
              <a:rPr lang="en-US" sz="2000" spc="-40" dirty="0">
                <a:cs typeface="Arial"/>
              </a:rPr>
              <a:t>there  </a:t>
            </a:r>
            <a:r>
              <a:rPr lang="en-US" sz="2000" spc="-80" dirty="0">
                <a:cs typeface="Arial"/>
              </a:rPr>
              <a:t>were </a:t>
            </a:r>
            <a:r>
              <a:rPr lang="en-US" sz="2000" spc="-105" dirty="0">
                <a:cs typeface="Arial"/>
              </a:rPr>
              <a:t>occasional </a:t>
            </a:r>
            <a:r>
              <a:rPr lang="en-US" sz="2000" spc="-95" dirty="0">
                <a:cs typeface="Arial"/>
              </a:rPr>
              <a:t>overlaps </a:t>
            </a:r>
            <a:r>
              <a:rPr lang="en-US" sz="2000" spc="-25" dirty="0">
                <a:cs typeface="Arial"/>
              </a:rPr>
              <a:t>in </a:t>
            </a:r>
            <a:r>
              <a:rPr lang="en-US" sz="2000" spc="-20" dirty="0">
                <a:cs typeface="Arial"/>
              </a:rPr>
              <a:t>the </a:t>
            </a:r>
            <a:r>
              <a:rPr lang="en-US" sz="2000" spc="-155" dirty="0">
                <a:cs typeface="Arial"/>
              </a:rPr>
              <a:t>class </a:t>
            </a:r>
            <a:r>
              <a:rPr lang="en-US" sz="2000" spc="-130" dirty="0">
                <a:cs typeface="Arial"/>
              </a:rPr>
              <a:t>names </a:t>
            </a:r>
            <a:r>
              <a:rPr lang="en-US" sz="2000" spc="-75" dirty="0">
                <a:cs typeface="Arial"/>
              </a:rPr>
              <a:t>(e.g., </a:t>
            </a:r>
            <a:r>
              <a:rPr lang="en-US" sz="2000" spc="30" dirty="0">
                <a:cs typeface="Arial"/>
              </a:rPr>
              <a:t>“maillot” </a:t>
            </a:r>
            <a:r>
              <a:rPr lang="en-US" sz="2000" spc="-95" dirty="0">
                <a:cs typeface="Arial"/>
              </a:rPr>
              <a:t>and </a:t>
            </a:r>
            <a:r>
              <a:rPr lang="en-US" sz="2000" spc="10" dirty="0">
                <a:cs typeface="Arial"/>
              </a:rPr>
              <a:t>“maillot,  </a:t>
            </a:r>
            <a:r>
              <a:rPr lang="en-US" sz="2000" spc="-30" dirty="0">
                <a:cs typeface="Arial"/>
              </a:rPr>
              <a:t>tank </a:t>
            </a:r>
            <a:r>
              <a:rPr lang="en-US" sz="2000" spc="-15" dirty="0">
                <a:cs typeface="Arial"/>
              </a:rPr>
              <a:t>suit”) </a:t>
            </a:r>
            <a:r>
              <a:rPr lang="en-US" sz="2000" spc="-95" dirty="0">
                <a:cs typeface="Arial"/>
              </a:rPr>
              <a:t>and </a:t>
            </a:r>
            <a:r>
              <a:rPr lang="en-US" sz="2000" spc="-60" dirty="0">
                <a:cs typeface="Arial"/>
              </a:rPr>
              <a:t>Wikipedia </a:t>
            </a:r>
            <a:r>
              <a:rPr lang="en-US" sz="2000" spc="-65" dirty="0">
                <a:cs typeface="Arial"/>
              </a:rPr>
              <a:t>links </a:t>
            </a:r>
            <a:r>
              <a:rPr lang="en-US" sz="2000" spc="-75" dirty="0">
                <a:cs typeface="Arial"/>
              </a:rPr>
              <a:t>(e.g., </a:t>
            </a:r>
            <a:r>
              <a:rPr lang="en-US" sz="2000" spc="-5" dirty="0">
                <a:cs typeface="Arial"/>
              </a:rPr>
              <a:t>“laptop </a:t>
            </a:r>
            <a:r>
              <a:rPr lang="en-US" sz="2000" spc="-15" dirty="0">
                <a:cs typeface="Arial"/>
              </a:rPr>
              <a:t>computer” </a:t>
            </a:r>
            <a:r>
              <a:rPr lang="en-US" sz="2000" spc="-95" dirty="0">
                <a:cs typeface="Arial"/>
              </a:rPr>
              <a:t>and </a:t>
            </a:r>
            <a:r>
              <a:rPr lang="en-US" sz="2000" spc="-25" dirty="0">
                <a:cs typeface="Arial"/>
              </a:rPr>
              <a:t>“notebook  computer”)</a:t>
            </a:r>
            <a:r>
              <a:rPr lang="en-US" sz="2000" spc="-215" dirty="0">
                <a:cs typeface="Arial"/>
              </a:rPr>
              <a:t> </a:t>
            </a:r>
            <a:r>
              <a:rPr lang="en-US" sz="2000" spc="-75" dirty="0">
                <a:cs typeface="Arial"/>
              </a:rPr>
              <a:t>presented</a:t>
            </a:r>
            <a:r>
              <a:rPr lang="en-US" sz="2000" spc="-175" dirty="0">
                <a:cs typeface="Arial"/>
              </a:rPr>
              <a:t> </a:t>
            </a:r>
            <a:r>
              <a:rPr lang="en-US" sz="2000" spc="50" dirty="0">
                <a:cs typeface="Arial"/>
              </a:rPr>
              <a:t>to</a:t>
            </a:r>
            <a:r>
              <a:rPr lang="en-US" sz="2000" spc="-190" dirty="0">
                <a:cs typeface="Arial"/>
              </a:rPr>
              <a:t> </a:t>
            </a:r>
            <a:r>
              <a:rPr lang="en-US" sz="2000" spc="-20" dirty="0">
                <a:cs typeface="Arial"/>
              </a:rPr>
              <a:t>the</a:t>
            </a:r>
            <a:r>
              <a:rPr lang="en-US" sz="2000" spc="-175" dirty="0">
                <a:cs typeface="Arial"/>
              </a:rPr>
              <a:t> </a:t>
            </a:r>
            <a:r>
              <a:rPr lang="en-US" sz="2000" spc="-50" dirty="0">
                <a:cs typeface="Arial"/>
              </a:rPr>
              <a:t>annotators.</a:t>
            </a:r>
            <a:endParaRPr sz="2000" dirty="0"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1CC89A3-857A-4D53-ADCB-0A14B4B40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8686799" cy="685799"/>
          </a:xfrm>
          <a:prstGeom prst="rect">
            <a:avLst/>
          </a:prstGeom>
        </p:spPr>
        <p:txBody>
          <a:bodyPr vert="horz" lIns="0" tIns="81280" rIns="0" bIns="0" rtlCol="0" anchor="ctr">
            <a:normAutofit fontScale="90000"/>
          </a:bodyPr>
          <a:lstStyle/>
          <a:p>
            <a:pPr marL="12700" marR="5080">
              <a:spcBef>
                <a:spcPts val="640"/>
              </a:spcBef>
            </a:pPr>
            <a:r>
              <a:rPr lang="en-US" spc="-160" dirty="0"/>
              <a:t>Model Evaluation -Beyond</a:t>
            </a:r>
            <a:r>
              <a:rPr lang="en-US" spc="-590" dirty="0"/>
              <a:t> </a:t>
            </a:r>
            <a:r>
              <a:rPr lang="en-US" spc="-204" dirty="0"/>
              <a:t>Test</a:t>
            </a:r>
            <a:r>
              <a:rPr lang="en-US" spc="-490" dirty="0"/>
              <a:t> </a:t>
            </a:r>
            <a:r>
              <a:rPr lang="en-US" spc="-170" dirty="0"/>
              <a:t>Accuracy</a:t>
            </a:r>
            <a:endParaRPr lang="en-US" spc="-114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E116C4-2EFC-4999-A1E4-71069BE2E7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1" y="1017141"/>
            <a:ext cx="11079822" cy="2383300"/>
          </a:xfrm>
        </p:spPr>
        <p:txBody>
          <a:bodyPr anchor="ctr">
            <a:normAutofit/>
          </a:bodyPr>
          <a:lstStyle/>
          <a:p>
            <a:pPr marL="12065" algn="just">
              <a:lnSpc>
                <a:spcPct val="90000"/>
              </a:lnSpc>
              <a:spcBef>
                <a:spcPts val="385"/>
              </a:spcBef>
              <a:tabLst>
                <a:tab pos="241935" algn="l"/>
              </a:tabLst>
            </a:pPr>
            <a:r>
              <a:rPr lang="en-US" sz="1900" spc="-114" dirty="0">
                <a:latin typeface="+mn-lt"/>
              </a:rPr>
              <a:t>Human </a:t>
            </a:r>
            <a:r>
              <a:rPr lang="en-US" sz="1900" spc="-155" dirty="0">
                <a:latin typeface="+mn-lt"/>
              </a:rPr>
              <a:t>assessment </a:t>
            </a:r>
            <a:r>
              <a:rPr lang="en-US" sz="1900" spc="20" dirty="0">
                <a:latin typeface="+mn-lt"/>
              </a:rPr>
              <a:t>of </a:t>
            </a:r>
            <a:r>
              <a:rPr lang="en-US" sz="1900" spc="-60" dirty="0">
                <a:latin typeface="+mn-lt"/>
              </a:rPr>
              <a:t>model </a:t>
            </a:r>
            <a:r>
              <a:rPr lang="en-US" sz="1900" spc="-555" dirty="0">
                <a:latin typeface="+mn-lt"/>
              </a:rPr>
              <a:t> </a:t>
            </a:r>
            <a:r>
              <a:rPr lang="en-US" sz="1900" spc="-60" dirty="0">
                <a:latin typeface="+mn-lt"/>
              </a:rPr>
              <a:t>predictions</a:t>
            </a:r>
            <a:endParaRPr lang="en-US" sz="1900" dirty="0">
              <a:latin typeface="+mn-lt"/>
            </a:endParaRPr>
          </a:p>
          <a:p>
            <a:pPr marL="812165" lvl="1" indent="-342900" algn="just">
              <a:lnSpc>
                <a:spcPct val="90000"/>
              </a:lnSpc>
              <a:spcBef>
                <a:spcPts val="245"/>
              </a:spcBef>
              <a:buFont typeface="Arial" panose="020B0604020202020204" pitchFamily="34" charset="0"/>
              <a:buChar char="•"/>
              <a:tabLst>
                <a:tab pos="699135" algn="l"/>
              </a:tabLst>
            </a:pPr>
            <a:r>
              <a:rPr lang="en-US" sz="1900" spc="-70" dirty="0">
                <a:cs typeface="Arial"/>
              </a:rPr>
              <a:t>Selection</a:t>
            </a:r>
            <a:r>
              <a:rPr lang="en-US" sz="1900" spc="-190" dirty="0">
                <a:cs typeface="Arial"/>
              </a:rPr>
              <a:t> </a:t>
            </a:r>
            <a:r>
              <a:rPr lang="en-US" sz="1900" spc="-70" dirty="0">
                <a:cs typeface="Arial"/>
              </a:rPr>
              <a:t>frequency</a:t>
            </a:r>
            <a:r>
              <a:rPr lang="en-US" sz="1900" spc="-204" dirty="0">
                <a:cs typeface="Arial"/>
              </a:rPr>
              <a:t> </a:t>
            </a:r>
            <a:r>
              <a:rPr lang="en-US" sz="1900" spc="15" dirty="0">
                <a:cs typeface="Arial"/>
              </a:rPr>
              <a:t>of</a:t>
            </a:r>
            <a:r>
              <a:rPr lang="en-US" sz="1900" spc="-195" dirty="0">
                <a:cs typeface="Arial"/>
              </a:rPr>
              <a:t> </a:t>
            </a:r>
            <a:r>
              <a:rPr lang="en-US" sz="1900" spc="-20" dirty="0">
                <a:cs typeface="Arial"/>
              </a:rPr>
              <a:t>the</a:t>
            </a:r>
            <a:r>
              <a:rPr lang="en-US" sz="1900" spc="-185" dirty="0">
                <a:cs typeface="Arial"/>
              </a:rPr>
              <a:t> </a:t>
            </a:r>
            <a:r>
              <a:rPr lang="en-US" sz="1900" spc="-35" dirty="0">
                <a:cs typeface="Arial"/>
              </a:rPr>
              <a:t>prediction</a:t>
            </a:r>
            <a:endParaRPr lang="en-US" sz="1900" dirty="0">
              <a:cs typeface="Arial"/>
            </a:endParaRPr>
          </a:p>
          <a:p>
            <a:pPr marL="1270000" marR="942340" lvl="2" indent="-342900" algn="just">
              <a:lnSpc>
                <a:spcPct val="90000"/>
              </a:lnSpc>
              <a:spcBef>
                <a:spcPts val="555"/>
              </a:spcBef>
              <a:buFont typeface="Wingdings" panose="05000000000000000000" pitchFamily="2" charset="2"/>
              <a:buChar char="§"/>
              <a:tabLst>
                <a:tab pos="1156335" algn="l"/>
              </a:tabLst>
            </a:pPr>
            <a:r>
              <a:rPr lang="en-US" sz="1900" spc="-60" dirty="0">
                <a:cs typeface="Arial"/>
              </a:rPr>
              <a:t>How</a:t>
            </a:r>
            <a:r>
              <a:rPr lang="en-US" sz="1900" spc="-165" dirty="0">
                <a:cs typeface="Arial"/>
              </a:rPr>
              <a:t> </a:t>
            </a:r>
            <a:r>
              <a:rPr lang="en-US" sz="1900" spc="-5" dirty="0">
                <a:cs typeface="Arial"/>
              </a:rPr>
              <a:t>often</a:t>
            </a:r>
            <a:r>
              <a:rPr lang="en-US" sz="1900" spc="-160" dirty="0">
                <a:cs typeface="Arial"/>
              </a:rPr>
              <a:t> </a:t>
            </a:r>
            <a:r>
              <a:rPr lang="en-US" sz="1900" spc="-40" dirty="0">
                <a:cs typeface="Arial"/>
              </a:rPr>
              <a:t>annotators</a:t>
            </a:r>
            <a:r>
              <a:rPr lang="en-US" sz="1900" spc="-170" dirty="0">
                <a:cs typeface="Arial"/>
              </a:rPr>
              <a:t> </a:t>
            </a:r>
            <a:r>
              <a:rPr lang="en-US" sz="1900" spc="-65" dirty="0">
                <a:cs typeface="Arial"/>
              </a:rPr>
              <a:t>select</a:t>
            </a:r>
            <a:r>
              <a:rPr lang="en-US" sz="1900" spc="-160" dirty="0">
                <a:cs typeface="Arial"/>
              </a:rPr>
              <a:t> </a:t>
            </a:r>
            <a:r>
              <a:rPr lang="en-US" sz="1900" spc="-15" dirty="0">
                <a:cs typeface="Arial"/>
              </a:rPr>
              <a:t>the</a:t>
            </a:r>
            <a:r>
              <a:rPr lang="en-US" sz="1900" spc="-145" dirty="0">
                <a:cs typeface="Arial"/>
              </a:rPr>
              <a:t> </a:t>
            </a:r>
            <a:r>
              <a:rPr lang="en-US" sz="1900" spc="-35" dirty="0">
                <a:cs typeface="Arial"/>
              </a:rPr>
              <a:t>predicted</a:t>
            </a:r>
            <a:r>
              <a:rPr lang="en-US" sz="1900" spc="-145" dirty="0">
                <a:cs typeface="Arial"/>
              </a:rPr>
              <a:t> </a:t>
            </a:r>
            <a:r>
              <a:rPr lang="en-US" sz="1900" spc="-50" dirty="0">
                <a:cs typeface="Arial"/>
              </a:rPr>
              <a:t>label</a:t>
            </a:r>
            <a:r>
              <a:rPr lang="en-US" sz="1900" spc="-175" dirty="0">
                <a:cs typeface="Arial"/>
              </a:rPr>
              <a:t> </a:t>
            </a:r>
            <a:r>
              <a:rPr lang="en-US" sz="1900" spc="-165" dirty="0">
                <a:cs typeface="Arial"/>
              </a:rPr>
              <a:t>as</a:t>
            </a:r>
            <a:r>
              <a:rPr lang="en-US" sz="1900" spc="-160" dirty="0">
                <a:cs typeface="Arial"/>
              </a:rPr>
              <a:t> </a:t>
            </a:r>
            <a:r>
              <a:rPr lang="en-US" sz="1900" spc="-50" dirty="0">
                <a:cs typeface="Arial"/>
              </a:rPr>
              <a:t>being</a:t>
            </a:r>
            <a:r>
              <a:rPr lang="en-US" sz="1900" spc="-150" dirty="0">
                <a:cs typeface="Arial"/>
              </a:rPr>
              <a:t> </a:t>
            </a:r>
            <a:r>
              <a:rPr lang="en-US" sz="1900" spc="-55" dirty="0">
                <a:cs typeface="Arial"/>
              </a:rPr>
              <a:t>present</a:t>
            </a:r>
            <a:r>
              <a:rPr lang="en-US" sz="1900" spc="-155" dirty="0">
                <a:cs typeface="Arial"/>
              </a:rPr>
              <a:t> </a:t>
            </a:r>
            <a:r>
              <a:rPr lang="en-US" sz="1900" spc="-20" dirty="0">
                <a:cs typeface="Arial"/>
              </a:rPr>
              <a:t>in</a:t>
            </a:r>
            <a:r>
              <a:rPr lang="en-US" sz="1900" spc="-165" dirty="0">
                <a:cs typeface="Arial"/>
              </a:rPr>
              <a:t> </a:t>
            </a:r>
            <a:r>
              <a:rPr lang="en-US" sz="1900" spc="-15" dirty="0">
                <a:cs typeface="Arial"/>
              </a:rPr>
              <a:t>the</a:t>
            </a:r>
            <a:r>
              <a:rPr lang="en-US" sz="1900" spc="-145" dirty="0">
                <a:cs typeface="Arial"/>
              </a:rPr>
              <a:t> </a:t>
            </a:r>
            <a:r>
              <a:rPr lang="en-US" sz="1900" spc="-60" dirty="0">
                <a:cs typeface="Arial"/>
              </a:rPr>
              <a:t>image  </a:t>
            </a:r>
            <a:r>
              <a:rPr lang="en-US" sz="1900" spc="-45" dirty="0">
                <a:cs typeface="Arial"/>
              </a:rPr>
              <a:t>(determined</a:t>
            </a:r>
            <a:r>
              <a:rPr lang="en-US" sz="1900" spc="-145" dirty="0">
                <a:cs typeface="Arial"/>
              </a:rPr>
              <a:t> </a:t>
            </a:r>
            <a:r>
              <a:rPr lang="en-US" sz="1900" spc="-75" dirty="0">
                <a:cs typeface="Arial"/>
              </a:rPr>
              <a:t>using</a:t>
            </a:r>
            <a:r>
              <a:rPr lang="en-US" sz="1900" spc="-155" dirty="0">
                <a:cs typeface="Arial"/>
              </a:rPr>
              <a:t> </a:t>
            </a:r>
            <a:r>
              <a:rPr lang="en-US" sz="1900" spc="-15" dirty="0">
                <a:cs typeface="Arial"/>
              </a:rPr>
              <a:t>the</a:t>
            </a:r>
            <a:r>
              <a:rPr lang="en-US" sz="1900" spc="-240" dirty="0">
                <a:cs typeface="Arial"/>
              </a:rPr>
              <a:t> </a:t>
            </a:r>
            <a:r>
              <a:rPr lang="en-US" sz="1900" i="1" spc="-135" dirty="0">
                <a:cs typeface="Arial"/>
              </a:rPr>
              <a:t>CONTAINS</a:t>
            </a:r>
            <a:r>
              <a:rPr lang="en-US" sz="1900" spc="-190" dirty="0">
                <a:cs typeface="Arial"/>
              </a:rPr>
              <a:t> </a:t>
            </a:r>
            <a:r>
              <a:rPr lang="en-US" sz="1900" spc="-55" dirty="0">
                <a:cs typeface="Arial"/>
              </a:rPr>
              <a:t>task).</a:t>
            </a:r>
            <a:endParaRPr lang="en-US" sz="1900" dirty="0">
              <a:cs typeface="Arial"/>
            </a:endParaRPr>
          </a:p>
          <a:p>
            <a:pPr marL="812165" lvl="1" indent="-342900" algn="just">
              <a:lnSpc>
                <a:spcPct val="90000"/>
              </a:lnSpc>
              <a:spcBef>
                <a:spcPts val="155"/>
              </a:spcBef>
              <a:buFont typeface="Arial" panose="020B0604020202020204" pitchFamily="34" charset="0"/>
              <a:buChar char="•"/>
              <a:tabLst>
                <a:tab pos="699135" algn="l"/>
              </a:tabLst>
            </a:pPr>
            <a:r>
              <a:rPr lang="en-US" sz="1900" spc="-110" dirty="0">
                <a:cs typeface="Arial"/>
              </a:rPr>
              <a:t>Accuracy</a:t>
            </a:r>
            <a:r>
              <a:rPr lang="en-US" sz="1900" spc="-229" dirty="0">
                <a:cs typeface="Arial"/>
              </a:rPr>
              <a:t> </a:t>
            </a:r>
            <a:r>
              <a:rPr lang="en-US" sz="1900" spc="-125" dirty="0">
                <a:cs typeface="Arial"/>
              </a:rPr>
              <a:t>based</a:t>
            </a:r>
            <a:r>
              <a:rPr lang="en-US" sz="1900" spc="-185" dirty="0">
                <a:cs typeface="Arial"/>
              </a:rPr>
              <a:t> </a:t>
            </a:r>
            <a:r>
              <a:rPr lang="en-US" sz="1900" spc="-65" dirty="0">
                <a:cs typeface="Arial"/>
              </a:rPr>
              <a:t>on</a:t>
            </a:r>
            <a:r>
              <a:rPr lang="en-US" sz="1900" spc="-210" dirty="0">
                <a:cs typeface="Arial"/>
              </a:rPr>
              <a:t> </a:t>
            </a:r>
            <a:r>
              <a:rPr lang="en-US" sz="1900" spc="-55" dirty="0">
                <a:cs typeface="Arial"/>
              </a:rPr>
              <a:t>main</a:t>
            </a:r>
            <a:r>
              <a:rPr lang="en-US" sz="1900" spc="-200" dirty="0">
                <a:cs typeface="Arial"/>
              </a:rPr>
              <a:t> </a:t>
            </a:r>
            <a:r>
              <a:rPr lang="en-US" sz="1900" spc="-65" dirty="0">
                <a:cs typeface="Arial"/>
              </a:rPr>
              <a:t>label</a:t>
            </a:r>
            <a:r>
              <a:rPr lang="en-US" sz="1900" spc="-170" dirty="0">
                <a:cs typeface="Arial"/>
              </a:rPr>
              <a:t> </a:t>
            </a:r>
            <a:r>
              <a:rPr lang="en-US" sz="1900" spc="-35" dirty="0">
                <a:cs typeface="Arial"/>
              </a:rPr>
              <a:t>annotation</a:t>
            </a:r>
            <a:endParaRPr lang="en-US" sz="1900" dirty="0">
              <a:cs typeface="Arial"/>
            </a:endParaRPr>
          </a:p>
          <a:p>
            <a:pPr marL="1270000" marR="5080" lvl="2" indent="-342900" algn="just">
              <a:lnSpc>
                <a:spcPct val="90000"/>
              </a:lnSpc>
              <a:spcBef>
                <a:spcPts val="565"/>
              </a:spcBef>
              <a:buFont typeface="Wingdings" panose="05000000000000000000" pitchFamily="2" charset="2"/>
              <a:buChar char="§"/>
              <a:tabLst>
                <a:tab pos="1156335" algn="l"/>
              </a:tabLst>
            </a:pPr>
            <a:r>
              <a:rPr lang="en-US" sz="1900" spc="-60" dirty="0">
                <a:cs typeface="Arial"/>
              </a:rPr>
              <a:t>How</a:t>
            </a:r>
            <a:r>
              <a:rPr lang="en-US" sz="1900" spc="-160" dirty="0">
                <a:cs typeface="Arial"/>
              </a:rPr>
              <a:t> </a:t>
            </a:r>
            <a:r>
              <a:rPr lang="en-US" sz="1900" spc="-25" dirty="0">
                <a:cs typeface="Arial"/>
              </a:rPr>
              <a:t>frequently</a:t>
            </a:r>
            <a:r>
              <a:rPr lang="en-US" sz="1900" spc="-135" dirty="0">
                <a:cs typeface="Arial"/>
              </a:rPr>
              <a:t> </a:t>
            </a:r>
            <a:r>
              <a:rPr lang="en-US" sz="1900" spc="-15" dirty="0">
                <a:cs typeface="Arial"/>
              </a:rPr>
              <a:t>the</a:t>
            </a:r>
            <a:r>
              <a:rPr lang="en-US" sz="1900" spc="-140" dirty="0">
                <a:cs typeface="Arial"/>
              </a:rPr>
              <a:t> </a:t>
            </a:r>
            <a:r>
              <a:rPr lang="en-US" sz="1900" spc="-25" dirty="0">
                <a:cs typeface="Arial"/>
              </a:rPr>
              <a:t>prediction</a:t>
            </a:r>
            <a:r>
              <a:rPr lang="en-US" sz="1900" spc="-165" dirty="0">
                <a:cs typeface="Arial"/>
              </a:rPr>
              <a:t> </a:t>
            </a:r>
            <a:r>
              <a:rPr lang="en-US" sz="1900" spc="-70" dirty="0">
                <a:cs typeface="Arial"/>
              </a:rPr>
              <a:t>matches</a:t>
            </a:r>
            <a:r>
              <a:rPr lang="en-US" sz="1900" spc="-145" dirty="0">
                <a:cs typeface="Arial"/>
              </a:rPr>
              <a:t> </a:t>
            </a:r>
            <a:r>
              <a:rPr lang="en-US" sz="1900" spc="-15" dirty="0">
                <a:cs typeface="Arial"/>
              </a:rPr>
              <a:t>the</a:t>
            </a:r>
            <a:r>
              <a:rPr lang="en-US" sz="1900" spc="-160" dirty="0">
                <a:cs typeface="Arial"/>
              </a:rPr>
              <a:t> </a:t>
            </a:r>
            <a:r>
              <a:rPr lang="en-US" sz="1900" spc="-45" dirty="0">
                <a:cs typeface="Arial"/>
              </a:rPr>
              <a:t>main</a:t>
            </a:r>
            <a:r>
              <a:rPr lang="en-US" sz="1900" spc="-145" dirty="0">
                <a:cs typeface="Arial"/>
              </a:rPr>
              <a:t> </a:t>
            </a:r>
            <a:r>
              <a:rPr lang="en-US" sz="1900" spc="-55" dirty="0">
                <a:cs typeface="Arial"/>
              </a:rPr>
              <a:t>label</a:t>
            </a:r>
            <a:r>
              <a:rPr lang="en-US" sz="1900" spc="-165" dirty="0">
                <a:cs typeface="Arial"/>
              </a:rPr>
              <a:t> </a:t>
            </a:r>
            <a:r>
              <a:rPr lang="en-US" sz="1900" spc="10" dirty="0">
                <a:cs typeface="Arial"/>
              </a:rPr>
              <a:t>for</a:t>
            </a:r>
            <a:r>
              <a:rPr lang="en-US" sz="1900" spc="-150" dirty="0">
                <a:cs typeface="Arial"/>
              </a:rPr>
              <a:t> </a:t>
            </a:r>
            <a:r>
              <a:rPr lang="en-US" sz="1900" spc="-15" dirty="0">
                <a:cs typeface="Arial"/>
              </a:rPr>
              <a:t>the</a:t>
            </a:r>
            <a:r>
              <a:rPr lang="en-US" sz="1900" spc="-150" dirty="0">
                <a:cs typeface="Arial"/>
              </a:rPr>
              <a:t> </a:t>
            </a:r>
            <a:r>
              <a:rPr lang="en-US" sz="1900" spc="-55" dirty="0">
                <a:cs typeface="Arial"/>
              </a:rPr>
              <a:t>image,</a:t>
            </a:r>
            <a:r>
              <a:rPr lang="en-US" sz="1900" spc="-165" dirty="0">
                <a:cs typeface="Arial"/>
              </a:rPr>
              <a:t> as</a:t>
            </a:r>
            <a:r>
              <a:rPr lang="en-US" sz="1900" spc="-140" dirty="0">
                <a:cs typeface="Arial"/>
              </a:rPr>
              <a:t> </a:t>
            </a:r>
            <a:r>
              <a:rPr lang="en-US" sz="1900" spc="-40" dirty="0">
                <a:cs typeface="Arial"/>
              </a:rPr>
              <a:t>obtained</a:t>
            </a:r>
            <a:r>
              <a:rPr lang="en-US" sz="1900" spc="-160" dirty="0">
                <a:cs typeface="Arial"/>
              </a:rPr>
              <a:t> </a:t>
            </a:r>
            <a:r>
              <a:rPr lang="en-US" sz="1900" spc="-75" dirty="0">
                <a:cs typeface="Arial"/>
              </a:rPr>
              <a:t>using  </a:t>
            </a:r>
            <a:r>
              <a:rPr lang="en-US" sz="1900" spc="-45" dirty="0">
                <a:cs typeface="Arial"/>
              </a:rPr>
              <a:t>our </a:t>
            </a:r>
            <a:r>
              <a:rPr lang="en-US" sz="1900" i="1" spc="-165" dirty="0">
                <a:cs typeface="Arial"/>
              </a:rPr>
              <a:t>CLASSIFY </a:t>
            </a:r>
            <a:r>
              <a:rPr lang="en-US" sz="1900" spc="-165" dirty="0">
                <a:cs typeface="Arial"/>
              </a:rPr>
              <a:t>task.</a:t>
            </a:r>
            <a:endParaRPr lang="en-US" sz="1900" dirty="0">
              <a:cs typeface="Arial"/>
            </a:endParaRPr>
          </a:p>
          <a:p>
            <a:pPr algn="just">
              <a:lnSpc>
                <a:spcPct val="90000"/>
              </a:lnSpc>
            </a:pPr>
            <a:endParaRPr lang="en-US" sz="1900" dirty="0"/>
          </a:p>
        </p:txBody>
      </p:sp>
      <p:pic>
        <p:nvPicPr>
          <p:cNvPr id="7" name="Content Placeholder 6" descr="Graphical user interface, chart, scatter chart&#10;&#10;Description automatically generated">
            <a:extLst>
              <a:ext uri="{FF2B5EF4-FFF2-40B4-BE49-F238E27FC236}">
                <a16:creationId xmlns:a16="http://schemas.microsoft.com/office/drawing/2014/main" id="{28F6D19A-C955-41A7-9CB2-951D92FB53D6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7" r="-1" b="18246"/>
          <a:stretch/>
        </p:blipFill>
        <p:spPr>
          <a:xfrm>
            <a:off x="182881" y="3400441"/>
            <a:ext cx="11834494" cy="328352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1999" y="304800"/>
            <a:ext cx="11076295" cy="11836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>
              <a:lnSpc>
                <a:spcPts val="4320"/>
              </a:lnSpc>
              <a:spcBef>
                <a:spcPts val="640"/>
              </a:spcBef>
            </a:pPr>
            <a:r>
              <a:rPr sz="3500" spc="-165" dirty="0"/>
              <a:t>Human</a:t>
            </a:r>
            <a:r>
              <a:rPr sz="3500" spc="-465" dirty="0"/>
              <a:t> </a:t>
            </a:r>
            <a:r>
              <a:rPr sz="3500" spc="-200" dirty="0"/>
              <a:t>Assessment</a:t>
            </a:r>
            <a:r>
              <a:rPr sz="3500" spc="-350" dirty="0"/>
              <a:t> </a:t>
            </a:r>
            <a:r>
              <a:rPr sz="3500" spc="30" dirty="0"/>
              <a:t>of</a:t>
            </a:r>
            <a:r>
              <a:rPr sz="3500" spc="-310" dirty="0"/>
              <a:t> </a:t>
            </a:r>
            <a:r>
              <a:rPr sz="3500" spc="-90" dirty="0"/>
              <a:t>Model</a:t>
            </a:r>
            <a:r>
              <a:rPr sz="3500" spc="-310" dirty="0"/>
              <a:t> </a:t>
            </a:r>
            <a:r>
              <a:rPr sz="3500" spc="-110" dirty="0"/>
              <a:t>Predictions</a:t>
            </a:r>
            <a:r>
              <a:rPr sz="3500" spc="-345" dirty="0"/>
              <a:t> </a:t>
            </a:r>
            <a:r>
              <a:rPr sz="3500" spc="-275" dirty="0"/>
              <a:t>–  </a:t>
            </a:r>
            <a:r>
              <a:rPr sz="3500" spc="-90" dirty="0"/>
              <a:t>Incorrect</a:t>
            </a:r>
            <a:r>
              <a:rPr sz="3500" spc="-325" dirty="0"/>
              <a:t> </a:t>
            </a:r>
            <a:r>
              <a:rPr sz="3500" spc="-110" dirty="0"/>
              <a:t>Predictions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1905000"/>
            <a:ext cx="11381095" cy="39594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60680"/>
            <a:ext cx="945388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75" dirty="0"/>
              <a:t>Human</a:t>
            </a:r>
            <a:r>
              <a:rPr spc="-565" dirty="0"/>
              <a:t> </a:t>
            </a:r>
            <a:r>
              <a:rPr spc="-220" dirty="0"/>
              <a:t>Assessment</a:t>
            </a:r>
            <a:r>
              <a:rPr spc="-380" dirty="0"/>
              <a:t> </a:t>
            </a:r>
            <a:r>
              <a:rPr spc="35" dirty="0"/>
              <a:t>of</a:t>
            </a:r>
            <a:r>
              <a:rPr spc="-355" dirty="0"/>
              <a:t> </a:t>
            </a:r>
            <a:r>
              <a:rPr spc="-90" dirty="0"/>
              <a:t>Model</a:t>
            </a:r>
            <a:r>
              <a:rPr spc="-355" dirty="0"/>
              <a:t> </a:t>
            </a:r>
            <a:r>
              <a:rPr spc="-120" dirty="0"/>
              <a:t>Predictions</a:t>
            </a:r>
            <a:endParaRPr dirty="0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AAC95508-3C9F-42F9-B5C8-D035C0F820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9782769"/>
              </p:ext>
            </p:extLst>
          </p:nvPr>
        </p:nvGraphicFramePr>
        <p:xfrm>
          <a:off x="916939" y="1417396"/>
          <a:ext cx="10340340" cy="31102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60680"/>
            <a:ext cx="256286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85" dirty="0"/>
              <a:t>Conclusion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390269"/>
            <a:ext cx="10224770" cy="337182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41300" marR="100965" indent="-229235" algn="just">
              <a:lnSpc>
                <a:spcPct val="80000"/>
              </a:lnSpc>
              <a:spcBef>
                <a:spcPts val="725"/>
              </a:spcBef>
              <a:buChar char="•"/>
              <a:tabLst>
                <a:tab pos="241935" algn="l"/>
              </a:tabLst>
            </a:pPr>
            <a:r>
              <a:rPr sz="2000" spc="-105" dirty="0">
                <a:cs typeface="Arial"/>
              </a:rPr>
              <a:t>There</a:t>
            </a:r>
            <a:r>
              <a:rPr sz="2000" spc="-220" dirty="0">
                <a:cs typeface="Arial"/>
              </a:rPr>
              <a:t> </a:t>
            </a:r>
            <a:r>
              <a:rPr sz="2000" spc="-105" dirty="0">
                <a:cs typeface="Arial"/>
              </a:rPr>
              <a:t>are</a:t>
            </a:r>
            <a:r>
              <a:rPr sz="2000" spc="-200" dirty="0">
                <a:cs typeface="Arial"/>
              </a:rPr>
              <a:t> </a:t>
            </a:r>
            <a:r>
              <a:rPr sz="2000" spc="-80" dirty="0">
                <a:cs typeface="Arial"/>
              </a:rPr>
              <a:t>many</a:t>
            </a:r>
            <a:r>
              <a:rPr sz="2000" spc="-204" dirty="0">
                <a:cs typeface="Arial"/>
              </a:rPr>
              <a:t> </a:t>
            </a:r>
            <a:r>
              <a:rPr sz="2000" spc="-105" dirty="0">
                <a:cs typeface="Arial"/>
              </a:rPr>
              <a:t>images</a:t>
            </a:r>
            <a:r>
              <a:rPr sz="2000" spc="-225" dirty="0">
                <a:cs typeface="Arial"/>
              </a:rPr>
              <a:t> </a:t>
            </a:r>
            <a:r>
              <a:rPr sz="2000" spc="25" dirty="0">
                <a:cs typeface="Arial"/>
              </a:rPr>
              <a:t>with</a:t>
            </a:r>
            <a:r>
              <a:rPr sz="2000" spc="-190" dirty="0">
                <a:cs typeface="Arial"/>
              </a:rPr>
              <a:t> </a:t>
            </a:r>
            <a:r>
              <a:rPr sz="2000" spc="-15" dirty="0">
                <a:cs typeface="Arial"/>
              </a:rPr>
              <a:t>multiple</a:t>
            </a:r>
            <a:r>
              <a:rPr sz="2000" spc="-215" dirty="0">
                <a:cs typeface="Arial"/>
              </a:rPr>
              <a:t> </a:t>
            </a:r>
            <a:r>
              <a:rPr sz="2000" spc="-60" dirty="0">
                <a:cs typeface="Arial"/>
              </a:rPr>
              <a:t>valid</a:t>
            </a:r>
            <a:r>
              <a:rPr sz="2000" spc="-204" dirty="0">
                <a:cs typeface="Arial"/>
              </a:rPr>
              <a:t> </a:t>
            </a:r>
            <a:r>
              <a:rPr sz="2000" spc="-90" dirty="0">
                <a:cs typeface="Arial"/>
              </a:rPr>
              <a:t>labels,</a:t>
            </a:r>
            <a:r>
              <a:rPr sz="2000" spc="-200" dirty="0">
                <a:cs typeface="Arial"/>
              </a:rPr>
              <a:t> </a:t>
            </a:r>
            <a:r>
              <a:rPr sz="2000" spc="-105" dirty="0">
                <a:cs typeface="Arial"/>
              </a:rPr>
              <a:t>and</a:t>
            </a:r>
            <a:r>
              <a:rPr sz="2000" spc="-210" dirty="0">
                <a:cs typeface="Arial"/>
              </a:rPr>
              <a:t> </a:t>
            </a:r>
            <a:r>
              <a:rPr sz="2000" spc="-90" dirty="0">
                <a:cs typeface="Arial"/>
              </a:rPr>
              <a:t>ambiguous</a:t>
            </a:r>
            <a:r>
              <a:rPr sz="2000" spc="-200" dirty="0">
                <a:cs typeface="Arial"/>
              </a:rPr>
              <a:t> </a:t>
            </a:r>
            <a:r>
              <a:rPr sz="2000" spc="-175" dirty="0">
                <a:cs typeface="Arial"/>
              </a:rPr>
              <a:t>classes  </a:t>
            </a:r>
            <a:r>
              <a:rPr sz="2000" spc="-25" dirty="0">
                <a:cs typeface="Arial"/>
              </a:rPr>
              <a:t>in</a:t>
            </a:r>
            <a:r>
              <a:rPr sz="2000" spc="-220" dirty="0">
                <a:cs typeface="Arial"/>
              </a:rPr>
              <a:t> </a:t>
            </a:r>
            <a:r>
              <a:rPr sz="2000" spc="-65" dirty="0">
                <a:cs typeface="Arial"/>
              </a:rPr>
              <a:t>ImageNet.</a:t>
            </a:r>
            <a:endParaRPr sz="2000" dirty="0">
              <a:cs typeface="Arial"/>
            </a:endParaRPr>
          </a:p>
          <a:p>
            <a:pPr marL="241300" marR="570865" indent="-229235" algn="just">
              <a:lnSpc>
                <a:spcPct val="80000"/>
              </a:lnSpc>
              <a:spcBef>
                <a:spcPts val="1000"/>
              </a:spcBef>
              <a:buChar char="•"/>
              <a:tabLst>
                <a:tab pos="241935" algn="l"/>
              </a:tabLst>
            </a:pPr>
            <a:r>
              <a:rPr sz="2000" spc="-150" dirty="0">
                <a:cs typeface="Arial"/>
              </a:rPr>
              <a:t>Top-1 </a:t>
            </a:r>
            <a:r>
              <a:rPr sz="2000" spc="-130" dirty="0">
                <a:cs typeface="Arial"/>
              </a:rPr>
              <a:t>accuracy </a:t>
            </a:r>
            <a:r>
              <a:rPr sz="2000" dirty="0">
                <a:cs typeface="Arial"/>
              </a:rPr>
              <a:t>often </a:t>
            </a:r>
            <a:r>
              <a:rPr sz="2000" spc="-75" dirty="0">
                <a:cs typeface="Arial"/>
              </a:rPr>
              <a:t>underestimates </a:t>
            </a:r>
            <a:r>
              <a:rPr sz="2000" spc="-15" dirty="0">
                <a:cs typeface="Arial"/>
              </a:rPr>
              <a:t>the </a:t>
            </a:r>
            <a:r>
              <a:rPr sz="2000" spc="-65" dirty="0">
                <a:cs typeface="Arial"/>
              </a:rPr>
              <a:t>performance </a:t>
            </a:r>
            <a:r>
              <a:rPr sz="2000" spc="20" dirty="0">
                <a:cs typeface="Arial"/>
              </a:rPr>
              <a:t>of </a:t>
            </a:r>
            <a:r>
              <a:rPr sz="2000" spc="-85" dirty="0">
                <a:cs typeface="Arial"/>
              </a:rPr>
              <a:t>models </a:t>
            </a:r>
            <a:r>
              <a:rPr sz="2000" spc="-55" dirty="0">
                <a:cs typeface="Arial"/>
              </a:rPr>
              <a:t>by</a:t>
            </a:r>
            <a:r>
              <a:rPr lang="en-US" sz="2000" spc="-55" dirty="0">
                <a:cs typeface="Arial"/>
              </a:rPr>
              <a:t> </a:t>
            </a:r>
            <a:r>
              <a:rPr sz="2000" spc="-65" dirty="0">
                <a:cs typeface="Arial"/>
              </a:rPr>
              <a:t>unduly</a:t>
            </a:r>
            <a:r>
              <a:rPr sz="2000" spc="-195" dirty="0">
                <a:cs typeface="Arial"/>
              </a:rPr>
              <a:t> </a:t>
            </a:r>
            <a:r>
              <a:rPr sz="2000" spc="-70" dirty="0">
                <a:cs typeface="Arial"/>
              </a:rPr>
              <a:t>penalizing</a:t>
            </a:r>
            <a:r>
              <a:rPr sz="2000" spc="-204" dirty="0">
                <a:cs typeface="Arial"/>
              </a:rPr>
              <a:t> </a:t>
            </a:r>
            <a:r>
              <a:rPr sz="2000" spc="-15" dirty="0">
                <a:cs typeface="Arial"/>
              </a:rPr>
              <a:t>them</a:t>
            </a:r>
            <a:r>
              <a:rPr sz="2000" spc="-229" dirty="0">
                <a:cs typeface="Arial"/>
              </a:rPr>
              <a:t> </a:t>
            </a:r>
            <a:r>
              <a:rPr sz="2000" spc="15" dirty="0">
                <a:cs typeface="Arial"/>
              </a:rPr>
              <a:t>for</a:t>
            </a:r>
            <a:r>
              <a:rPr sz="2000" spc="-200" dirty="0">
                <a:cs typeface="Arial"/>
              </a:rPr>
              <a:t> </a:t>
            </a:r>
            <a:r>
              <a:rPr sz="2000" spc="-35" dirty="0">
                <a:cs typeface="Arial"/>
              </a:rPr>
              <a:t>predicting</a:t>
            </a:r>
            <a:r>
              <a:rPr sz="2000" spc="-204" dirty="0">
                <a:cs typeface="Arial"/>
              </a:rPr>
              <a:t> </a:t>
            </a:r>
            <a:r>
              <a:rPr sz="2000" spc="-20" dirty="0">
                <a:cs typeface="Arial"/>
              </a:rPr>
              <a:t>the</a:t>
            </a:r>
            <a:r>
              <a:rPr sz="2000" spc="-215" dirty="0">
                <a:cs typeface="Arial"/>
              </a:rPr>
              <a:t> </a:t>
            </a:r>
            <a:r>
              <a:rPr sz="2000" spc="-70" dirty="0">
                <a:cs typeface="Arial"/>
              </a:rPr>
              <a:t>label</a:t>
            </a:r>
            <a:r>
              <a:rPr sz="2000" spc="-210" dirty="0">
                <a:cs typeface="Arial"/>
              </a:rPr>
              <a:t> </a:t>
            </a:r>
            <a:r>
              <a:rPr sz="2000" spc="20" dirty="0">
                <a:cs typeface="Arial"/>
              </a:rPr>
              <a:t>of</a:t>
            </a:r>
            <a:r>
              <a:rPr sz="2000" spc="-200" dirty="0">
                <a:cs typeface="Arial"/>
              </a:rPr>
              <a:t> </a:t>
            </a:r>
            <a:r>
              <a:rPr sz="2000" spc="-175" dirty="0">
                <a:cs typeface="Arial"/>
              </a:rPr>
              <a:t>a</a:t>
            </a:r>
            <a:r>
              <a:rPr sz="2000" spc="-215" dirty="0">
                <a:cs typeface="Arial"/>
              </a:rPr>
              <a:t> </a:t>
            </a:r>
            <a:r>
              <a:rPr sz="2000" spc="-5" dirty="0">
                <a:cs typeface="Arial"/>
              </a:rPr>
              <a:t>different,</a:t>
            </a:r>
            <a:r>
              <a:rPr sz="2000" spc="-215" dirty="0">
                <a:cs typeface="Arial"/>
              </a:rPr>
              <a:t> </a:t>
            </a:r>
            <a:r>
              <a:rPr sz="2000" spc="5" dirty="0">
                <a:cs typeface="Arial"/>
              </a:rPr>
              <a:t>but</a:t>
            </a:r>
            <a:r>
              <a:rPr sz="2000" spc="-204" dirty="0">
                <a:cs typeface="Arial"/>
              </a:rPr>
              <a:t> </a:t>
            </a:r>
            <a:r>
              <a:rPr sz="2000" spc="-114" dirty="0">
                <a:cs typeface="Arial"/>
              </a:rPr>
              <a:t>also  </a:t>
            </a:r>
            <a:r>
              <a:rPr sz="2000" spc="-55" dirty="0">
                <a:cs typeface="Arial"/>
              </a:rPr>
              <a:t>valid, </a:t>
            </a:r>
            <a:r>
              <a:rPr sz="2000" spc="-80" dirty="0">
                <a:cs typeface="Arial"/>
              </a:rPr>
              <a:t>image</a:t>
            </a:r>
            <a:r>
              <a:rPr sz="2000" spc="-375" dirty="0">
                <a:cs typeface="Arial"/>
              </a:rPr>
              <a:t> </a:t>
            </a:r>
            <a:r>
              <a:rPr sz="2000" spc="-40" dirty="0">
                <a:cs typeface="Arial"/>
              </a:rPr>
              <a:t>object.</a:t>
            </a:r>
            <a:endParaRPr sz="2000" dirty="0">
              <a:cs typeface="Arial"/>
            </a:endParaRPr>
          </a:p>
          <a:p>
            <a:pPr marL="241300" marR="426720" indent="-229235" algn="just">
              <a:lnSpc>
                <a:spcPts val="2500"/>
              </a:lnSpc>
              <a:spcBef>
                <a:spcPts val="985"/>
              </a:spcBef>
              <a:buChar char="•"/>
              <a:tabLst>
                <a:tab pos="241935" algn="l"/>
              </a:tabLst>
            </a:pPr>
            <a:r>
              <a:rPr sz="2000" spc="-114" dirty="0">
                <a:cs typeface="Arial"/>
              </a:rPr>
              <a:t>Taking</a:t>
            </a:r>
            <a:r>
              <a:rPr sz="2000" spc="-204" dirty="0">
                <a:cs typeface="Arial"/>
              </a:rPr>
              <a:t> </a:t>
            </a:r>
            <a:r>
              <a:rPr sz="2000" spc="-175" dirty="0">
                <a:cs typeface="Arial"/>
              </a:rPr>
              <a:t>a</a:t>
            </a:r>
            <a:r>
              <a:rPr sz="2000" spc="-210" dirty="0">
                <a:cs typeface="Arial"/>
              </a:rPr>
              <a:t> </a:t>
            </a:r>
            <a:r>
              <a:rPr sz="2000" spc="-75" dirty="0">
                <a:cs typeface="Arial"/>
              </a:rPr>
              <a:t>step</a:t>
            </a:r>
            <a:r>
              <a:rPr sz="2000" spc="-225" dirty="0">
                <a:cs typeface="Arial"/>
              </a:rPr>
              <a:t> </a:t>
            </a:r>
            <a:r>
              <a:rPr sz="2000" spc="-60" dirty="0">
                <a:cs typeface="Arial"/>
              </a:rPr>
              <a:t>towards</a:t>
            </a:r>
            <a:r>
              <a:rPr sz="2000" spc="-200" dirty="0">
                <a:cs typeface="Arial"/>
              </a:rPr>
              <a:t> </a:t>
            </a:r>
            <a:r>
              <a:rPr sz="2000" spc="-65" dirty="0">
                <a:cs typeface="Arial"/>
              </a:rPr>
              <a:t>evaluation</a:t>
            </a:r>
            <a:r>
              <a:rPr sz="2000" spc="-204" dirty="0">
                <a:cs typeface="Arial"/>
              </a:rPr>
              <a:t> </a:t>
            </a:r>
            <a:r>
              <a:rPr sz="2000" spc="-50" dirty="0">
                <a:cs typeface="Arial"/>
              </a:rPr>
              <a:t>metrics</a:t>
            </a:r>
            <a:r>
              <a:rPr sz="2000" spc="-215" dirty="0">
                <a:cs typeface="Arial"/>
              </a:rPr>
              <a:t> </a:t>
            </a:r>
            <a:r>
              <a:rPr sz="2000" spc="25" dirty="0">
                <a:cs typeface="Arial"/>
              </a:rPr>
              <a:t>that</a:t>
            </a:r>
            <a:r>
              <a:rPr sz="2000" spc="-200" dirty="0">
                <a:cs typeface="Arial"/>
              </a:rPr>
              <a:t> </a:t>
            </a:r>
            <a:r>
              <a:rPr lang="en-US" sz="2000" spc="-60" dirty="0">
                <a:cs typeface="Arial"/>
              </a:rPr>
              <a:t>overcome</a:t>
            </a:r>
            <a:r>
              <a:rPr sz="2000" spc="-220" dirty="0">
                <a:cs typeface="Arial"/>
              </a:rPr>
              <a:t> </a:t>
            </a:r>
            <a:r>
              <a:rPr sz="2000" spc="-90" dirty="0">
                <a:cs typeface="Arial"/>
              </a:rPr>
              <a:t>these</a:t>
            </a:r>
            <a:r>
              <a:rPr sz="2000" spc="-215" dirty="0">
                <a:cs typeface="Arial"/>
              </a:rPr>
              <a:t> </a:t>
            </a:r>
            <a:r>
              <a:rPr sz="2000" spc="-145" dirty="0">
                <a:cs typeface="Arial"/>
              </a:rPr>
              <a:t>issues,  </a:t>
            </a:r>
            <a:r>
              <a:rPr sz="2000" spc="-70" dirty="0">
                <a:cs typeface="Arial"/>
              </a:rPr>
              <a:t>authors </a:t>
            </a:r>
            <a:r>
              <a:rPr sz="2000" spc="-25" dirty="0">
                <a:cs typeface="Arial"/>
              </a:rPr>
              <a:t>utilize </a:t>
            </a:r>
            <a:r>
              <a:rPr sz="2000" spc="-90" dirty="0">
                <a:cs typeface="Arial"/>
              </a:rPr>
              <a:t>human </a:t>
            </a:r>
            <a:r>
              <a:rPr sz="2000" spc="-55" dirty="0">
                <a:cs typeface="Arial"/>
              </a:rPr>
              <a:t>annotators </a:t>
            </a:r>
            <a:r>
              <a:rPr sz="2000" spc="55" dirty="0">
                <a:cs typeface="Arial"/>
              </a:rPr>
              <a:t>to </a:t>
            </a:r>
            <a:r>
              <a:rPr sz="2000" spc="-25" dirty="0">
                <a:cs typeface="Arial"/>
              </a:rPr>
              <a:t>directly </a:t>
            </a:r>
            <a:r>
              <a:rPr sz="2000" spc="-70" dirty="0">
                <a:cs typeface="Arial"/>
              </a:rPr>
              <a:t>judge </a:t>
            </a:r>
            <a:r>
              <a:rPr sz="2000" spc="-15" dirty="0">
                <a:cs typeface="Arial"/>
              </a:rPr>
              <a:t>the </a:t>
            </a:r>
            <a:r>
              <a:rPr sz="2000" spc="-100" dirty="0">
                <a:cs typeface="Arial"/>
              </a:rPr>
              <a:t>correctness </a:t>
            </a:r>
            <a:r>
              <a:rPr sz="2000" spc="15" dirty="0">
                <a:cs typeface="Arial"/>
              </a:rPr>
              <a:t>of  </a:t>
            </a:r>
            <a:r>
              <a:rPr sz="2000" spc="-50" dirty="0">
                <a:cs typeface="Arial"/>
              </a:rPr>
              <a:t>model</a:t>
            </a:r>
            <a:r>
              <a:rPr sz="2000" spc="-245" dirty="0">
                <a:cs typeface="Arial"/>
              </a:rPr>
              <a:t> </a:t>
            </a:r>
            <a:r>
              <a:rPr sz="2000" spc="-55" dirty="0">
                <a:cs typeface="Arial"/>
              </a:rPr>
              <a:t>predictions.</a:t>
            </a:r>
            <a:endParaRPr sz="2000" dirty="0">
              <a:cs typeface="Arial"/>
            </a:endParaRPr>
          </a:p>
          <a:p>
            <a:pPr marL="241300" marR="644525" indent="-229235" algn="just">
              <a:lnSpc>
                <a:spcPts val="2500"/>
              </a:lnSpc>
              <a:spcBef>
                <a:spcPts val="990"/>
              </a:spcBef>
              <a:buChar char="•"/>
              <a:tabLst>
                <a:tab pos="241935" algn="l"/>
              </a:tabLst>
            </a:pPr>
            <a:r>
              <a:rPr sz="2000" spc="-100" dirty="0">
                <a:cs typeface="Arial"/>
              </a:rPr>
              <a:t>On</a:t>
            </a:r>
            <a:r>
              <a:rPr sz="2000" spc="-200" dirty="0">
                <a:cs typeface="Arial"/>
              </a:rPr>
              <a:t> </a:t>
            </a:r>
            <a:r>
              <a:rPr sz="2000" spc="-15" dirty="0">
                <a:cs typeface="Arial"/>
              </a:rPr>
              <a:t>the</a:t>
            </a:r>
            <a:r>
              <a:rPr sz="2000" spc="-215" dirty="0">
                <a:cs typeface="Arial"/>
              </a:rPr>
              <a:t> </a:t>
            </a:r>
            <a:r>
              <a:rPr sz="2000" spc="-50" dirty="0">
                <a:cs typeface="Arial"/>
              </a:rPr>
              <a:t>positive</a:t>
            </a:r>
            <a:r>
              <a:rPr sz="2000" spc="-215" dirty="0">
                <a:cs typeface="Arial"/>
              </a:rPr>
              <a:t> </a:t>
            </a:r>
            <a:r>
              <a:rPr sz="2000" spc="-100" dirty="0">
                <a:cs typeface="Arial"/>
              </a:rPr>
              <a:t>side,</a:t>
            </a:r>
            <a:r>
              <a:rPr sz="2000" spc="-200" dirty="0">
                <a:cs typeface="Arial"/>
              </a:rPr>
              <a:t> </a:t>
            </a:r>
            <a:r>
              <a:rPr sz="2000" spc="-25" dirty="0">
                <a:cs typeface="Arial"/>
              </a:rPr>
              <a:t>they</a:t>
            </a:r>
            <a:r>
              <a:rPr sz="2000" spc="-229" dirty="0">
                <a:cs typeface="Arial"/>
              </a:rPr>
              <a:t> </a:t>
            </a:r>
            <a:r>
              <a:rPr sz="2000" spc="-5" dirty="0">
                <a:cs typeface="Arial"/>
              </a:rPr>
              <a:t>find</a:t>
            </a:r>
            <a:r>
              <a:rPr sz="2000" spc="-195" dirty="0">
                <a:cs typeface="Arial"/>
              </a:rPr>
              <a:t> </a:t>
            </a:r>
            <a:r>
              <a:rPr sz="2000" spc="25" dirty="0">
                <a:cs typeface="Arial"/>
              </a:rPr>
              <a:t>that</a:t>
            </a:r>
            <a:r>
              <a:rPr sz="2000" spc="-195" dirty="0">
                <a:cs typeface="Arial"/>
              </a:rPr>
              <a:t> </a:t>
            </a:r>
            <a:r>
              <a:rPr sz="2000" spc="-85" dirty="0">
                <a:cs typeface="Arial"/>
              </a:rPr>
              <a:t>models</a:t>
            </a:r>
            <a:r>
              <a:rPr sz="2000" spc="-225" dirty="0">
                <a:cs typeface="Arial"/>
              </a:rPr>
              <a:t> </a:t>
            </a:r>
            <a:r>
              <a:rPr sz="2000" spc="25" dirty="0">
                <a:cs typeface="Arial"/>
              </a:rPr>
              <a:t>that</a:t>
            </a:r>
            <a:r>
              <a:rPr sz="2000" spc="-210" dirty="0">
                <a:cs typeface="Arial"/>
              </a:rPr>
              <a:t> </a:t>
            </a:r>
            <a:r>
              <a:rPr sz="2000" spc="-105" dirty="0">
                <a:cs typeface="Arial"/>
              </a:rPr>
              <a:t>are</a:t>
            </a:r>
            <a:r>
              <a:rPr sz="2000" spc="-204" dirty="0">
                <a:cs typeface="Arial"/>
              </a:rPr>
              <a:t> </a:t>
            </a:r>
            <a:r>
              <a:rPr sz="2000" spc="-55" dirty="0">
                <a:cs typeface="Arial"/>
              </a:rPr>
              <a:t>more</a:t>
            </a:r>
            <a:r>
              <a:rPr sz="2000" spc="-215" dirty="0">
                <a:cs typeface="Arial"/>
              </a:rPr>
              <a:t> </a:t>
            </a:r>
            <a:r>
              <a:rPr sz="2000" spc="-100" dirty="0">
                <a:cs typeface="Arial"/>
              </a:rPr>
              <a:t>accurate</a:t>
            </a:r>
            <a:r>
              <a:rPr sz="2000" spc="-200" dirty="0">
                <a:cs typeface="Arial"/>
              </a:rPr>
              <a:t> </a:t>
            </a:r>
            <a:r>
              <a:rPr sz="2000" spc="-65" dirty="0">
                <a:cs typeface="Arial"/>
              </a:rPr>
              <a:t>on ImageNet</a:t>
            </a:r>
            <a:r>
              <a:rPr sz="2000" spc="-235" dirty="0">
                <a:cs typeface="Arial"/>
              </a:rPr>
              <a:t> </a:t>
            </a:r>
            <a:r>
              <a:rPr sz="2000" spc="-120" dirty="0">
                <a:cs typeface="Arial"/>
              </a:rPr>
              <a:t>also</a:t>
            </a:r>
            <a:r>
              <a:rPr sz="2000" spc="-200" dirty="0">
                <a:cs typeface="Arial"/>
              </a:rPr>
              <a:t> </a:t>
            </a:r>
            <a:r>
              <a:rPr sz="2000" spc="-30" dirty="0">
                <a:cs typeface="Arial"/>
              </a:rPr>
              <a:t>tend</a:t>
            </a:r>
            <a:r>
              <a:rPr sz="2000" spc="-215" dirty="0">
                <a:cs typeface="Arial"/>
              </a:rPr>
              <a:t> </a:t>
            </a:r>
            <a:r>
              <a:rPr sz="2000" spc="55" dirty="0">
                <a:cs typeface="Arial"/>
              </a:rPr>
              <a:t>to</a:t>
            </a:r>
            <a:r>
              <a:rPr sz="2000" spc="-200" dirty="0">
                <a:cs typeface="Arial"/>
              </a:rPr>
              <a:t> </a:t>
            </a:r>
            <a:r>
              <a:rPr sz="2000" spc="-110" dirty="0">
                <a:cs typeface="Arial"/>
              </a:rPr>
              <a:t>be</a:t>
            </a:r>
            <a:r>
              <a:rPr sz="2000" spc="-200" dirty="0">
                <a:cs typeface="Arial"/>
              </a:rPr>
              <a:t> </a:t>
            </a:r>
            <a:r>
              <a:rPr sz="2000" spc="-55" dirty="0">
                <a:cs typeface="Arial"/>
              </a:rPr>
              <a:t>more</a:t>
            </a:r>
            <a:r>
              <a:rPr sz="2000" spc="-215" dirty="0">
                <a:cs typeface="Arial"/>
              </a:rPr>
              <a:t> </a:t>
            </a:r>
            <a:r>
              <a:rPr sz="2000" spc="-75" dirty="0">
                <a:cs typeface="Arial"/>
              </a:rPr>
              <a:t>human-aligned</a:t>
            </a:r>
            <a:r>
              <a:rPr sz="2000" spc="-210" dirty="0">
                <a:cs typeface="Arial"/>
              </a:rPr>
              <a:t> </a:t>
            </a:r>
            <a:r>
              <a:rPr sz="2000" spc="-25" dirty="0">
                <a:cs typeface="Arial"/>
              </a:rPr>
              <a:t>in</a:t>
            </a:r>
            <a:r>
              <a:rPr sz="2000" spc="-204" dirty="0">
                <a:cs typeface="Arial"/>
              </a:rPr>
              <a:t> </a:t>
            </a:r>
            <a:r>
              <a:rPr sz="2000" dirty="0">
                <a:cs typeface="Arial"/>
              </a:rPr>
              <a:t>their</a:t>
            </a:r>
            <a:r>
              <a:rPr sz="2000" spc="-200" dirty="0">
                <a:cs typeface="Arial"/>
              </a:rPr>
              <a:t> </a:t>
            </a:r>
            <a:r>
              <a:rPr sz="2000" spc="-70" dirty="0">
                <a:cs typeface="Arial"/>
              </a:rPr>
              <a:t>errors.</a:t>
            </a:r>
            <a:endParaRPr sz="2000" dirty="0">
              <a:cs typeface="Arial"/>
            </a:endParaRPr>
          </a:p>
          <a:p>
            <a:pPr marL="241300" marR="5080" indent="-229235" algn="just">
              <a:lnSpc>
                <a:spcPct val="80000"/>
              </a:lnSpc>
              <a:spcBef>
                <a:spcPts val="1010"/>
              </a:spcBef>
              <a:buChar char="•"/>
              <a:tabLst>
                <a:tab pos="241935" algn="l"/>
              </a:tabLst>
            </a:pPr>
            <a:r>
              <a:rPr sz="2000" spc="-65" dirty="0">
                <a:cs typeface="Arial"/>
              </a:rPr>
              <a:t>While </a:t>
            </a:r>
            <a:r>
              <a:rPr sz="2000" spc="-30" dirty="0">
                <a:cs typeface="Arial"/>
              </a:rPr>
              <a:t>this </a:t>
            </a:r>
            <a:r>
              <a:rPr sz="2000" spc="15" dirty="0">
                <a:cs typeface="Arial"/>
              </a:rPr>
              <a:t>might </a:t>
            </a:r>
            <a:r>
              <a:rPr sz="2000" spc="-105" dirty="0">
                <a:cs typeface="Arial"/>
              </a:rPr>
              <a:t>be </a:t>
            </a:r>
            <a:r>
              <a:rPr sz="2000" spc="-100" dirty="0">
                <a:cs typeface="Arial"/>
              </a:rPr>
              <a:t>reassuring, </a:t>
            </a:r>
            <a:r>
              <a:rPr sz="2000" spc="95" dirty="0">
                <a:cs typeface="Arial"/>
              </a:rPr>
              <a:t>it </a:t>
            </a:r>
            <a:r>
              <a:rPr sz="2000" spc="-114" dirty="0">
                <a:cs typeface="Arial"/>
              </a:rPr>
              <a:t>also </a:t>
            </a:r>
            <a:r>
              <a:rPr sz="2000" spc="-75" dirty="0">
                <a:cs typeface="Arial"/>
              </a:rPr>
              <a:t>indicates </a:t>
            </a:r>
            <a:r>
              <a:rPr sz="2000" spc="25" dirty="0">
                <a:cs typeface="Arial"/>
              </a:rPr>
              <a:t>that </a:t>
            </a:r>
            <a:r>
              <a:rPr sz="2000" spc="-90" dirty="0">
                <a:cs typeface="Arial"/>
              </a:rPr>
              <a:t>we </a:t>
            </a:r>
            <a:r>
              <a:rPr sz="2000" spc="-105" dirty="0">
                <a:cs typeface="Arial"/>
              </a:rPr>
              <a:t>are </a:t>
            </a:r>
            <a:r>
              <a:rPr sz="2000" dirty="0">
                <a:cs typeface="Arial"/>
              </a:rPr>
              <a:t>at </a:t>
            </a:r>
            <a:r>
              <a:rPr sz="2000" spc="-175" dirty="0">
                <a:cs typeface="Arial"/>
              </a:rPr>
              <a:t>a </a:t>
            </a:r>
            <a:r>
              <a:rPr sz="2000" dirty="0">
                <a:cs typeface="Arial"/>
              </a:rPr>
              <a:t>point  </a:t>
            </a:r>
            <a:r>
              <a:rPr sz="2000" spc="-75" dirty="0">
                <a:cs typeface="Arial"/>
              </a:rPr>
              <a:t>where </a:t>
            </a:r>
            <a:r>
              <a:rPr sz="2000" spc="-90" dirty="0">
                <a:cs typeface="Arial"/>
              </a:rPr>
              <a:t>we </a:t>
            </a:r>
            <a:r>
              <a:rPr sz="2000" spc="-65" dirty="0">
                <a:cs typeface="Arial"/>
              </a:rPr>
              <a:t>cannot </a:t>
            </a:r>
            <a:r>
              <a:rPr sz="2000" spc="-100" dirty="0">
                <a:cs typeface="Arial"/>
              </a:rPr>
              <a:t>easily </a:t>
            </a:r>
            <a:r>
              <a:rPr sz="2000" spc="-114" dirty="0">
                <a:cs typeface="Arial"/>
              </a:rPr>
              <a:t>gauge </a:t>
            </a:r>
            <a:r>
              <a:rPr sz="2000" spc="-80" dirty="0">
                <a:cs typeface="Arial"/>
              </a:rPr>
              <a:t>(e.g., </a:t>
            </a:r>
            <a:r>
              <a:rPr sz="2000" spc="-85" dirty="0">
                <a:cs typeface="Arial"/>
              </a:rPr>
              <a:t>via </a:t>
            </a:r>
            <a:r>
              <a:rPr sz="2000" spc="-75" dirty="0">
                <a:cs typeface="Arial"/>
              </a:rPr>
              <a:t>simple crowd-sourcing) </a:t>
            </a:r>
            <a:r>
              <a:rPr sz="2000" spc="-40" dirty="0">
                <a:cs typeface="Arial"/>
              </a:rPr>
              <a:t>whether</a:t>
            </a:r>
            <a:r>
              <a:rPr lang="en-US" sz="2000" spc="-40" dirty="0">
                <a:cs typeface="Arial"/>
              </a:rPr>
              <a:t> </a:t>
            </a:r>
            <a:r>
              <a:rPr sz="2000" spc="-5" dirty="0">
                <a:cs typeface="Arial"/>
              </a:rPr>
              <a:t>further</a:t>
            </a:r>
            <a:r>
              <a:rPr sz="2000" spc="-200" dirty="0">
                <a:cs typeface="Arial"/>
              </a:rPr>
              <a:t> </a:t>
            </a:r>
            <a:r>
              <a:rPr sz="2000" spc="-105" dirty="0">
                <a:cs typeface="Arial"/>
              </a:rPr>
              <a:t>progress</a:t>
            </a:r>
            <a:r>
              <a:rPr sz="2000" spc="-235" dirty="0">
                <a:cs typeface="Arial"/>
              </a:rPr>
              <a:t> </a:t>
            </a:r>
            <a:r>
              <a:rPr sz="2000" spc="-70" dirty="0">
                <a:cs typeface="Arial"/>
              </a:rPr>
              <a:t>on</a:t>
            </a:r>
            <a:r>
              <a:rPr sz="2000" spc="-195" dirty="0">
                <a:cs typeface="Arial"/>
              </a:rPr>
              <a:t> </a:t>
            </a:r>
            <a:r>
              <a:rPr sz="2000" spc="-10" dirty="0">
                <a:cs typeface="Arial"/>
              </a:rPr>
              <a:t>the</a:t>
            </a:r>
            <a:r>
              <a:rPr sz="2000" spc="-195" dirty="0">
                <a:cs typeface="Arial"/>
              </a:rPr>
              <a:t> </a:t>
            </a:r>
            <a:r>
              <a:rPr sz="2000" spc="-65" dirty="0">
                <a:cs typeface="Arial"/>
              </a:rPr>
              <a:t>ImageNet</a:t>
            </a:r>
            <a:r>
              <a:rPr sz="2000" spc="-220" dirty="0">
                <a:cs typeface="Arial"/>
              </a:rPr>
              <a:t> </a:t>
            </a:r>
            <a:r>
              <a:rPr sz="2000" spc="-85" dirty="0">
                <a:cs typeface="Arial"/>
              </a:rPr>
              <a:t>benchmark</a:t>
            </a:r>
            <a:r>
              <a:rPr sz="2000" spc="-220" dirty="0">
                <a:cs typeface="Arial"/>
              </a:rPr>
              <a:t> </a:t>
            </a:r>
            <a:r>
              <a:rPr sz="2000" spc="-114" dirty="0">
                <a:cs typeface="Arial"/>
              </a:rPr>
              <a:t>is</a:t>
            </a:r>
            <a:r>
              <a:rPr sz="2000" spc="-195" dirty="0">
                <a:cs typeface="Arial"/>
              </a:rPr>
              <a:t> </a:t>
            </a:r>
            <a:r>
              <a:rPr lang="en-US" sz="2000" spc="-55" dirty="0">
                <a:cs typeface="Arial"/>
              </a:rPr>
              <a:t>meaningful or</a:t>
            </a:r>
            <a:r>
              <a:rPr sz="2000" spc="-185" dirty="0">
                <a:cs typeface="Arial"/>
              </a:rPr>
              <a:t> </a:t>
            </a:r>
            <a:r>
              <a:rPr sz="2000" spc="-120" dirty="0">
                <a:cs typeface="Arial"/>
              </a:rPr>
              <a:t>is</a:t>
            </a:r>
            <a:r>
              <a:rPr sz="2000" spc="-200" dirty="0">
                <a:cs typeface="Arial"/>
              </a:rPr>
              <a:t> </a:t>
            </a:r>
            <a:r>
              <a:rPr sz="2000" spc="-60" dirty="0">
                <a:cs typeface="Arial"/>
              </a:rPr>
              <a:t>simply</a:t>
            </a:r>
            <a:r>
              <a:rPr sz="2000" spc="-220" dirty="0">
                <a:cs typeface="Arial"/>
              </a:rPr>
              <a:t> </a:t>
            </a:r>
            <a:r>
              <a:rPr sz="2000" spc="-175" dirty="0">
                <a:cs typeface="Arial"/>
              </a:rPr>
              <a:t>a  </a:t>
            </a:r>
            <a:r>
              <a:rPr sz="2000" spc="-50" dirty="0">
                <a:cs typeface="Arial"/>
              </a:rPr>
              <a:t>result</a:t>
            </a:r>
            <a:r>
              <a:rPr sz="2000" spc="-215" dirty="0">
                <a:cs typeface="Arial"/>
              </a:rPr>
              <a:t> </a:t>
            </a:r>
            <a:r>
              <a:rPr sz="2000" spc="20" dirty="0">
                <a:cs typeface="Arial"/>
              </a:rPr>
              <a:t>of</a:t>
            </a:r>
            <a:r>
              <a:rPr sz="2000" spc="-204" dirty="0">
                <a:cs typeface="Arial"/>
              </a:rPr>
              <a:t> </a:t>
            </a:r>
            <a:r>
              <a:rPr sz="2000" dirty="0">
                <a:cs typeface="Arial"/>
              </a:rPr>
              <a:t>overfitting</a:t>
            </a:r>
            <a:r>
              <a:rPr sz="2000" spc="-220" dirty="0">
                <a:cs typeface="Arial"/>
              </a:rPr>
              <a:t> </a:t>
            </a:r>
            <a:r>
              <a:rPr sz="2000" spc="55" dirty="0">
                <a:cs typeface="Arial"/>
              </a:rPr>
              <a:t>to</a:t>
            </a:r>
            <a:r>
              <a:rPr sz="2000" spc="-204" dirty="0">
                <a:cs typeface="Arial"/>
              </a:rPr>
              <a:t> </a:t>
            </a:r>
            <a:r>
              <a:rPr sz="2000" spc="-30" dirty="0">
                <a:cs typeface="Arial"/>
              </a:rPr>
              <a:t>this</a:t>
            </a:r>
            <a:r>
              <a:rPr sz="2000" spc="-204" dirty="0">
                <a:cs typeface="Arial"/>
              </a:rPr>
              <a:t> </a:t>
            </a:r>
            <a:r>
              <a:rPr sz="2000" spc="-90" dirty="0">
                <a:cs typeface="Arial"/>
              </a:rPr>
              <a:t>benchmarks’</a:t>
            </a:r>
            <a:r>
              <a:rPr sz="2000" spc="-229" dirty="0">
                <a:cs typeface="Arial"/>
              </a:rPr>
              <a:t> </a:t>
            </a:r>
            <a:r>
              <a:rPr lang="en-US" sz="2000" spc="-95" dirty="0">
                <a:cs typeface="Arial"/>
              </a:rPr>
              <a:t>particular </a:t>
            </a:r>
            <a:r>
              <a:rPr lang="en-US" sz="2000" spc="-95" dirty="0" err="1">
                <a:cs typeface="Arial"/>
              </a:rPr>
              <a:t>characterictis</a:t>
            </a:r>
            <a:r>
              <a:rPr sz="2000" spc="-95" dirty="0">
                <a:cs typeface="Arial"/>
              </a:rPr>
              <a:t>.</a:t>
            </a:r>
            <a:r>
              <a:rPr lang="en-US" sz="2000" spc="-95" dirty="0">
                <a:cs typeface="Arial"/>
              </a:rPr>
              <a:t> </a:t>
            </a:r>
            <a:endParaRPr sz="2000" dirty="0"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05817"/>
            <a:ext cx="10515600" cy="1133499"/>
          </a:xfrm>
          <a:prstGeom prst="rect">
            <a:avLst/>
          </a:prstGeom>
        </p:spPr>
        <p:txBody>
          <a:bodyPr vert="horz" lIns="0" tIns="13335" rIns="0" bIns="0" rtlCol="0">
            <a:normAutofit/>
          </a:bodyPr>
          <a:lstStyle/>
          <a:p>
            <a:pPr marL="12065" algn="l">
              <a:spcBef>
                <a:spcPts val="385"/>
              </a:spcBef>
              <a:tabLst>
                <a:tab pos="241935" algn="l"/>
              </a:tabLst>
            </a:pPr>
            <a:r>
              <a:rPr lang="en-US" sz="4400" spc="-170" dirty="0"/>
              <a:t>Problem Statement</a:t>
            </a:r>
          </a:p>
        </p:txBody>
      </p:sp>
      <p:graphicFrame>
        <p:nvGraphicFramePr>
          <p:cNvPr id="11" name="object 3">
            <a:extLst>
              <a:ext uri="{FF2B5EF4-FFF2-40B4-BE49-F238E27FC236}">
                <a16:creationId xmlns:a16="http://schemas.microsoft.com/office/drawing/2014/main" id="{9EBDFD28-8858-4330-9E25-FA94C091DB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1400900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2305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33400"/>
            <a:ext cx="66294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385"/>
              </a:spcBef>
              <a:tabLst>
                <a:tab pos="241935" algn="l"/>
              </a:tabLst>
            </a:pPr>
            <a:r>
              <a:rPr lang="en-US" sz="4400" spc="-170" dirty="0"/>
              <a:t>Original Work</a:t>
            </a: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E6AE9EDE-82B2-4DF1-A22D-BC99925F8BAB}"/>
              </a:ext>
            </a:extLst>
          </p:cNvPr>
          <p:cNvGraphicFramePr/>
          <p:nvPr/>
        </p:nvGraphicFramePr>
        <p:xfrm>
          <a:off x="838200" y="1470451"/>
          <a:ext cx="10058399" cy="3917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6369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725932"/>
            <a:ext cx="359727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30" dirty="0"/>
              <a:t>Correct</a:t>
            </a:r>
            <a:r>
              <a:rPr sz="4400" spc="-405" dirty="0"/>
              <a:t> </a:t>
            </a:r>
            <a:r>
              <a:rPr sz="4400" spc="-250" dirty="0"/>
              <a:t>Labels?</a:t>
            </a:r>
            <a:endParaRPr sz="4400" dirty="0"/>
          </a:p>
        </p:txBody>
      </p:sp>
      <p:grpSp>
        <p:nvGrpSpPr>
          <p:cNvPr id="3" name="object 3"/>
          <p:cNvGrpSpPr/>
          <p:nvPr/>
        </p:nvGrpSpPr>
        <p:grpSpPr>
          <a:xfrm>
            <a:off x="218668" y="2401823"/>
            <a:ext cx="11974830" cy="2663190"/>
            <a:chOff x="218668" y="2401823"/>
            <a:chExt cx="11974830" cy="2663190"/>
          </a:xfrm>
        </p:grpSpPr>
        <p:sp>
          <p:nvSpPr>
            <p:cNvPr id="4" name="object 4"/>
            <p:cNvSpPr/>
            <p:nvPr/>
          </p:nvSpPr>
          <p:spPr>
            <a:xfrm>
              <a:off x="218668" y="2401823"/>
              <a:ext cx="11879227" cy="266314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41070" y="4936997"/>
              <a:ext cx="11252200" cy="0"/>
            </a:xfrm>
            <a:custGeom>
              <a:avLst/>
              <a:gdLst/>
              <a:ahLst/>
              <a:cxnLst/>
              <a:rect l="l" t="t" r="r" b="b"/>
              <a:pathLst>
                <a:path w="11252200">
                  <a:moveTo>
                    <a:pt x="0" y="0"/>
                  </a:moveTo>
                  <a:lnTo>
                    <a:pt x="11252200" y="0"/>
                  </a:lnTo>
                </a:path>
              </a:pathLst>
            </a:custGeom>
            <a:ln w="28956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273302" y="5104638"/>
            <a:ext cx="10610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10" dirty="0">
                <a:solidFill>
                  <a:srgbClr val="C00000"/>
                </a:solidFill>
                <a:latin typeface="Trebuchet MS"/>
                <a:cs typeface="Trebuchet MS"/>
              </a:rPr>
              <a:t>projectile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89959" y="5104638"/>
            <a:ext cx="16402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75" dirty="0">
                <a:solidFill>
                  <a:srgbClr val="C00000"/>
                </a:solidFill>
                <a:latin typeface="Trebuchet MS"/>
                <a:cs typeface="Trebuchet MS"/>
              </a:rPr>
              <a:t>acoustic</a:t>
            </a:r>
            <a:r>
              <a:rPr sz="2000" b="1" spc="-24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000" b="1" spc="-55" dirty="0">
                <a:solidFill>
                  <a:srgbClr val="C00000"/>
                </a:solidFill>
                <a:latin typeface="Trebuchet MS"/>
                <a:cs typeface="Trebuchet MS"/>
              </a:rPr>
              <a:t>guitar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34833" y="5104638"/>
            <a:ext cx="7620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14" dirty="0">
                <a:solidFill>
                  <a:srgbClr val="C00000"/>
                </a:solidFill>
                <a:latin typeface="Trebuchet MS"/>
                <a:cs typeface="Trebuchet MS"/>
              </a:rPr>
              <a:t>church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15627" y="5104638"/>
            <a:ext cx="221107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66420">
              <a:lnSpc>
                <a:spcPct val="100000"/>
              </a:lnSpc>
              <a:spcBef>
                <a:spcPts val="100"/>
              </a:spcBef>
            </a:pPr>
            <a:r>
              <a:rPr sz="2000" b="1" spc="-75" dirty="0">
                <a:solidFill>
                  <a:srgbClr val="C00000"/>
                </a:solidFill>
                <a:latin typeface="Trebuchet MS"/>
                <a:cs typeface="Trebuchet MS"/>
              </a:rPr>
              <a:t>American  </a:t>
            </a:r>
            <a:r>
              <a:rPr sz="2000" b="1" spc="-65" dirty="0">
                <a:solidFill>
                  <a:srgbClr val="C00000"/>
                </a:solidFill>
                <a:latin typeface="Trebuchet MS"/>
                <a:cs typeface="Trebuchet MS"/>
              </a:rPr>
              <a:t>Staffordshire</a:t>
            </a:r>
            <a:r>
              <a:rPr sz="2000" b="1" spc="-22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000" b="1" spc="-125" dirty="0">
                <a:solidFill>
                  <a:srgbClr val="C00000"/>
                </a:solidFill>
                <a:latin typeface="Trebuchet MS"/>
                <a:cs typeface="Trebuchet MS"/>
              </a:rPr>
              <a:t>terrier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739" y="5053965"/>
            <a:ext cx="10134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006FC0"/>
                </a:solidFill>
                <a:latin typeface="Trebuchet MS"/>
                <a:cs typeface="Trebuchet MS"/>
              </a:rPr>
              <a:t>Im</a:t>
            </a:r>
            <a:r>
              <a:rPr sz="1800" b="1" spc="-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800" b="1" spc="80" dirty="0">
                <a:solidFill>
                  <a:srgbClr val="006FC0"/>
                </a:solidFill>
                <a:latin typeface="Trebuchet MS"/>
                <a:cs typeface="Trebuchet MS"/>
              </a:rPr>
              <a:t>g</a:t>
            </a:r>
            <a:r>
              <a:rPr sz="1800" b="1" spc="-35" dirty="0">
                <a:solidFill>
                  <a:srgbClr val="006FC0"/>
                </a:solidFill>
                <a:latin typeface="Trebuchet MS"/>
                <a:cs typeface="Trebuchet MS"/>
              </a:rPr>
              <a:t>eNet  </a:t>
            </a:r>
            <a:r>
              <a:rPr sz="1800" b="1" spc="-55" dirty="0">
                <a:solidFill>
                  <a:srgbClr val="006FC0"/>
                </a:solidFill>
                <a:latin typeface="Trebuchet MS"/>
                <a:cs typeface="Trebuchet MS"/>
              </a:rPr>
              <a:t>Labels</a:t>
            </a:r>
            <a:endParaRPr sz="18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56174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4155" y="253429"/>
            <a:ext cx="1035812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170" dirty="0"/>
              <a:t>ImageNet Dataset</a:t>
            </a:r>
            <a:endParaRPr lang="en-US" dirty="0"/>
          </a:p>
        </p:txBody>
      </p:sp>
      <p:graphicFrame>
        <p:nvGraphicFramePr>
          <p:cNvPr id="34" name="Content Placeholder 14">
            <a:extLst>
              <a:ext uri="{FF2B5EF4-FFF2-40B4-BE49-F238E27FC236}">
                <a16:creationId xmlns:a16="http://schemas.microsoft.com/office/drawing/2014/main" id="{2BB9B99B-E4E6-48CB-AC5A-9F0603817C3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8752007"/>
              </p:ext>
            </p:extLst>
          </p:nvPr>
        </p:nvGraphicFramePr>
        <p:xfrm>
          <a:off x="609600" y="1371600"/>
          <a:ext cx="5257800" cy="49967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1" name="Content Placeholder 30" descr="A picture containing photo, different, cat, various&#10;&#10;Description automatically generated">
            <a:extLst>
              <a:ext uri="{FF2B5EF4-FFF2-40B4-BE49-F238E27FC236}">
                <a16:creationId xmlns:a16="http://schemas.microsoft.com/office/drawing/2014/main" id="{3FD48079-11DE-43A2-AC99-C0A8399091F1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1" y="1488440"/>
            <a:ext cx="5562599" cy="4226560"/>
          </a:xfrm>
        </p:spPr>
      </p:pic>
    </p:spTree>
    <p:extLst>
      <p:ext uri="{BB962C8B-B14F-4D97-AF65-F5344CB8AC3E}">
        <p14:creationId xmlns:p14="http://schemas.microsoft.com/office/powerpoint/2010/main" val="532828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7680" y="228600"/>
            <a:ext cx="632032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135" dirty="0"/>
              <a:t>Image and label collection</a:t>
            </a:r>
            <a:endParaRPr dirty="0"/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FB7CFED9-FBDB-4BEA-899E-9E2C39880FC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055597244"/>
              </p:ext>
            </p:extLst>
          </p:nvPr>
        </p:nvGraphicFramePr>
        <p:xfrm>
          <a:off x="533399" y="1157250"/>
          <a:ext cx="5303520" cy="4629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Content Placeholder 6" descr="Timeline&#10;&#10;Description automatically generated">
            <a:extLst>
              <a:ext uri="{FF2B5EF4-FFF2-40B4-BE49-F238E27FC236}">
                <a16:creationId xmlns:a16="http://schemas.microsoft.com/office/drawing/2014/main" id="{84CB4D4A-8792-4668-82DE-FFBA8C18149D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121" y="1577341"/>
            <a:ext cx="5745480" cy="3789804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7680" y="228600"/>
            <a:ext cx="1058752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en-US" spc="-135" dirty="0"/>
              <a:t>Image Validation – </a:t>
            </a:r>
            <a:r>
              <a:rPr lang="en-US" i="1" spc="-135" dirty="0"/>
              <a:t>CONTAINS</a:t>
            </a:r>
            <a:r>
              <a:rPr lang="en-US" spc="-135" dirty="0"/>
              <a:t> task</a:t>
            </a:r>
            <a:endParaRPr lang="en-US" dirty="0"/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FB7CFED9-FBDB-4BEA-899E-9E2C39880FC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769751092"/>
              </p:ext>
            </p:extLst>
          </p:nvPr>
        </p:nvGraphicFramePr>
        <p:xfrm>
          <a:off x="533398" y="1157250"/>
          <a:ext cx="10744202" cy="5167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40377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395646"/>
            <a:ext cx="8407908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2700" rtl="0">
              <a:spcBef>
                <a:spcPct val="0"/>
              </a:spcBef>
            </a:pPr>
            <a:r>
              <a:rPr lang="en-US" kern="1200" spc="-135" dirty="0">
                <a:latin typeface="+mj-lt"/>
                <a:ea typeface="+mj-ea"/>
                <a:cs typeface="+mj-cs"/>
              </a:rPr>
              <a:t>Revisiting </a:t>
            </a:r>
            <a:r>
              <a:rPr lang="en-US" kern="1200" spc="-25" dirty="0">
                <a:latin typeface="+mj-lt"/>
                <a:ea typeface="+mj-ea"/>
                <a:cs typeface="+mj-cs"/>
              </a:rPr>
              <a:t>the </a:t>
            </a:r>
            <a:r>
              <a:rPr lang="en-US" kern="1200" spc="-110" dirty="0">
                <a:latin typeface="+mj-lt"/>
                <a:ea typeface="+mj-ea"/>
                <a:cs typeface="+mj-cs"/>
              </a:rPr>
              <a:t>ImageNet </a:t>
            </a:r>
            <a:r>
              <a:rPr lang="en-US" kern="1200" spc="-915" dirty="0">
                <a:latin typeface="+mj-lt"/>
                <a:ea typeface="+mj-ea"/>
                <a:cs typeface="+mj-cs"/>
              </a:rPr>
              <a:t> </a:t>
            </a:r>
            <a:r>
              <a:rPr lang="en-US" kern="1200" spc="-195" dirty="0">
                <a:latin typeface="+mj-lt"/>
                <a:ea typeface="+mj-ea"/>
                <a:cs typeface="+mj-cs"/>
              </a:rPr>
              <a:t>Labels</a:t>
            </a:r>
            <a:endParaRPr lang="en-US" kern="1200" dirty="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1CEE890E-FA3E-485E-A5F2-6E472A01BC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5447205"/>
              </p:ext>
            </p:extLst>
          </p:nvPr>
        </p:nvGraphicFramePr>
        <p:xfrm>
          <a:off x="533400" y="1157646"/>
          <a:ext cx="10465308" cy="50907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</TotalTime>
  <Words>1743</Words>
  <Application>Microsoft Office PowerPoint</Application>
  <PresentationFormat>Widescreen</PresentationFormat>
  <Paragraphs>131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Trebuchet MS</vt:lpstr>
      <vt:lpstr>Wingdings</vt:lpstr>
      <vt:lpstr>Office Theme</vt:lpstr>
      <vt:lpstr>From ImageNet to Image Classification: Contextualizing Progress on  Benchmarks  Dimitris Tsipras | Shibani Santurkar | Logan Engstrom | Andrew Ilyas | Aleksander Ma˛dry</vt:lpstr>
      <vt:lpstr>Overview</vt:lpstr>
      <vt:lpstr>Problem Statement</vt:lpstr>
      <vt:lpstr>Original Work</vt:lpstr>
      <vt:lpstr>Correct Labels?</vt:lpstr>
      <vt:lpstr>ImageNet Dataset</vt:lpstr>
      <vt:lpstr>Image and label collection</vt:lpstr>
      <vt:lpstr>Image Validation – CONTAINS task</vt:lpstr>
      <vt:lpstr>Revisiting the ImageNet  Labels</vt:lpstr>
      <vt:lpstr>Images with Multiple Objects</vt:lpstr>
      <vt:lpstr>Biases in I mage Filtering</vt:lpstr>
      <vt:lpstr>Proposed Work</vt:lpstr>
      <vt:lpstr>Framework - Label Validation to Image Classification</vt:lpstr>
      <vt:lpstr>Obtaining Candidate Labels</vt:lpstr>
      <vt:lpstr>Obtaining Candidate Labels</vt:lpstr>
      <vt:lpstr>Image Classification via the CLASSIFY Task</vt:lpstr>
      <vt:lpstr>Image Classification via the CLASSIFY Task</vt:lpstr>
      <vt:lpstr>Quantifying the Benchmark-Task Alignment of  ImageNet</vt:lpstr>
      <vt:lpstr>Multi-Object Images</vt:lpstr>
      <vt:lpstr>Multi-Object Images: Human-label disagreement</vt:lpstr>
      <vt:lpstr>Human-Label disagreement</vt:lpstr>
      <vt:lpstr>Quantifying the Benchmark-Task Alignment of  ImageNet</vt:lpstr>
      <vt:lpstr>Bias in Label Validation</vt:lpstr>
      <vt:lpstr>Bias in Label Validation</vt:lpstr>
      <vt:lpstr>PowerPoint Presentation</vt:lpstr>
      <vt:lpstr>Model Evaluation -Beyond Test Accuracy</vt:lpstr>
      <vt:lpstr>Human Assessment of Model Predictions –  Incorrect Predictions</vt:lpstr>
      <vt:lpstr>Human Assessment of Model Predictions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ImageNet to Image Classification: Contextualizing Progress on  Benchmarks  Dimitris Tsipras | Shibani Santurkar | Logan Engstrom | Andrew Ilyas | Aleksander Ma˛dry</dc:title>
  <dc:creator>Mounica Subramani</dc:creator>
  <cp:lastModifiedBy>Mounica Subramani</cp:lastModifiedBy>
  <cp:revision>15</cp:revision>
  <dcterms:created xsi:type="dcterms:W3CDTF">2020-11-04T09:01:36Z</dcterms:created>
  <dcterms:modified xsi:type="dcterms:W3CDTF">2020-12-14T11:11:51Z</dcterms:modified>
</cp:coreProperties>
</file>